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Corben"/>
      <p:regular r:id="rId15"/>
    </p:embeddedFont>
    <p:embeddedFont>
      <p:font typeface="Corben"/>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Digital Concierge Furama Resort - Hướng dẫn Training</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Hệ thống Digital Concierge được thiết kế để giúp khách hàng dễ dàng đặt dịch vụ và giúp nhân viên quản lý công việc hiệu quả. Tài liệu này cung cấp hướng dẫn chi tiết từng bước cho tất cả bộ phận: Khách hàng, Tài xế, Nhân viên dịch vụ, và Lễ tân.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6467"/>
            <a:ext cx="9732526"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Các Thành phần Chính của Hệ thống</a:t>
            </a:r>
            <a:endParaRPr lang="en-US" sz="4450" dirty="0"/>
          </a:p>
        </p:txBody>
      </p:sp>
      <p:sp>
        <p:nvSpPr>
          <p:cNvPr id="3" name="Shape 1"/>
          <p:cNvSpPr/>
          <p:nvPr/>
        </p:nvSpPr>
        <p:spPr>
          <a:xfrm>
            <a:off x="793790" y="2418874"/>
            <a:ext cx="4196358" cy="2955250"/>
          </a:xfrm>
          <a:prstGeom prst="roundRect">
            <a:avLst>
              <a:gd name="adj" fmla="val 3224"/>
            </a:avLst>
          </a:prstGeom>
          <a:solidFill>
            <a:srgbClr val="D2D9F9"/>
          </a:solidFill>
          <a:ln w="7620">
            <a:solidFill>
              <a:srgbClr val="B8BFDF"/>
            </a:solidFill>
            <a:prstDash val="solid"/>
          </a:ln>
        </p:spPr>
      </p:sp>
      <p:sp>
        <p:nvSpPr>
          <p:cNvPr id="4" name="Shape 2"/>
          <p:cNvSpPr/>
          <p:nvPr/>
        </p:nvSpPr>
        <p:spPr>
          <a:xfrm>
            <a:off x="1028224" y="2653308"/>
            <a:ext cx="680442" cy="680442"/>
          </a:xfrm>
          <a:prstGeom prst="roundRect">
            <a:avLst>
              <a:gd name="adj" fmla="val 13436980"/>
            </a:avLst>
          </a:prstGeom>
          <a:solidFill>
            <a:srgbClr val="4967E9"/>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840355"/>
            <a:ext cx="306110" cy="306110"/>
          </a:xfrm>
          <a:prstGeom prst="rect">
            <a:avLst/>
          </a:prstGeom>
        </p:spPr>
      </p:pic>
      <p:sp>
        <p:nvSpPr>
          <p:cNvPr id="6" name="Text 3"/>
          <p:cNvSpPr/>
          <p:nvPr/>
        </p:nvSpPr>
        <p:spPr>
          <a:xfrm>
            <a:off x="1028224" y="35605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Dịch vụ Xe điện</a:t>
            </a:r>
            <a:endParaRPr lang="en-US" sz="2200" dirty="0"/>
          </a:p>
        </p:txBody>
      </p:sp>
      <p:sp>
        <p:nvSpPr>
          <p:cNvPr id="7" name="Text 4"/>
          <p:cNvSpPr/>
          <p:nvPr/>
        </p:nvSpPr>
        <p:spPr>
          <a:xfrm>
            <a:off x="1028224" y="405098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Khách đặt xe, AI phân công tài xế, tài xế nhận và thực hiện chuyến.</a:t>
            </a:r>
            <a:endParaRPr lang="en-US" sz="1750" dirty="0"/>
          </a:p>
        </p:txBody>
      </p:sp>
      <p:sp>
        <p:nvSpPr>
          <p:cNvPr id="8" name="Shape 5"/>
          <p:cNvSpPr/>
          <p:nvPr/>
        </p:nvSpPr>
        <p:spPr>
          <a:xfrm>
            <a:off x="5216962" y="2418874"/>
            <a:ext cx="4196358" cy="2955250"/>
          </a:xfrm>
          <a:prstGeom prst="roundRect">
            <a:avLst>
              <a:gd name="adj" fmla="val 3224"/>
            </a:avLst>
          </a:prstGeom>
          <a:solidFill>
            <a:srgbClr val="D2D9F9"/>
          </a:solidFill>
          <a:ln w="7620">
            <a:solidFill>
              <a:srgbClr val="B8BFDF"/>
            </a:solidFill>
            <a:prstDash val="solid"/>
          </a:ln>
        </p:spPr>
      </p:sp>
      <p:sp>
        <p:nvSpPr>
          <p:cNvPr id="9" name="Shape 6"/>
          <p:cNvSpPr/>
          <p:nvPr/>
        </p:nvSpPr>
        <p:spPr>
          <a:xfrm>
            <a:off x="5451396" y="2653308"/>
            <a:ext cx="680442" cy="680442"/>
          </a:xfrm>
          <a:prstGeom prst="roundRect">
            <a:avLst>
              <a:gd name="adj" fmla="val 13436980"/>
            </a:avLst>
          </a:prstGeom>
          <a:solidFill>
            <a:srgbClr val="4967E9"/>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2840355"/>
            <a:ext cx="306110" cy="306110"/>
          </a:xfrm>
          <a:prstGeom prst="rect">
            <a:avLst/>
          </a:prstGeom>
        </p:spPr>
      </p:pic>
      <p:sp>
        <p:nvSpPr>
          <p:cNvPr id="11" name="Text 7"/>
          <p:cNvSpPr/>
          <p:nvPr/>
        </p:nvSpPr>
        <p:spPr>
          <a:xfrm>
            <a:off x="5451396" y="35605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Đặt Dịch vụ</a:t>
            </a:r>
            <a:endParaRPr lang="en-US" sz="2200" dirty="0"/>
          </a:p>
        </p:txBody>
      </p:sp>
      <p:sp>
        <p:nvSpPr>
          <p:cNvPr id="12" name="Text 8"/>
          <p:cNvSpPr/>
          <p:nvPr/>
        </p:nvSpPr>
        <p:spPr>
          <a:xfrm>
            <a:off x="5451396" y="4050983"/>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Khách đặt Spa, Dining, Butler, nhân viên xác nhận và thực hiện.</a:t>
            </a:r>
            <a:endParaRPr lang="en-US" sz="1750" dirty="0"/>
          </a:p>
        </p:txBody>
      </p:sp>
      <p:sp>
        <p:nvSpPr>
          <p:cNvPr id="13" name="Shape 9"/>
          <p:cNvSpPr/>
          <p:nvPr/>
        </p:nvSpPr>
        <p:spPr>
          <a:xfrm>
            <a:off x="9640133" y="2418874"/>
            <a:ext cx="4196358" cy="2955250"/>
          </a:xfrm>
          <a:prstGeom prst="roundRect">
            <a:avLst>
              <a:gd name="adj" fmla="val 3224"/>
            </a:avLst>
          </a:prstGeom>
          <a:solidFill>
            <a:srgbClr val="D2D9F9"/>
          </a:solidFill>
          <a:ln w="7620">
            <a:solidFill>
              <a:srgbClr val="B8BFDF"/>
            </a:solidFill>
            <a:prstDash val="solid"/>
          </a:ln>
        </p:spPr>
      </p:sp>
      <p:sp>
        <p:nvSpPr>
          <p:cNvPr id="14" name="Shape 10"/>
          <p:cNvSpPr/>
          <p:nvPr/>
        </p:nvSpPr>
        <p:spPr>
          <a:xfrm>
            <a:off x="9874568" y="2653308"/>
            <a:ext cx="680442" cy="680442"/>
          </a:xfrm>
          <a:prstGeom prst="roundRect">
            <a:avLst>
              <a:gd name="adj" fmla="val 13436980"/>
            </a:avLst>
          </a:prstGeom>
          <a:solidFill>
            <a:srgbClr val="4967E9"/>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2840355"/>
            <a:ext cx="306110" cy="306110"/>
          </a:xfrm>
          <a:prstGeom prst="rect">
            <a:avLst/>
          </a:prstGeom>
        </p:spPr>
      </p:pic>
      <p:sp>
        <p:nvSpPr>
          <p:cNvPr id="16" name="Text 11"/>
          <p:cNvSpPr/>
          <p:nvPr/>
        </p:nvSpPr>
        <p:spPr>
          <a:xfrm>
            <a:off x="9874568" y="35605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AI Concierge Chat</a:t>
            </a:r>
            <a:endParaRPr lang="en-US" sz="2200" dirty="0"/>
          </a:p>
        </p:txBody>
      </p:sp>
      <p:sp>
        <p:nvSpPr>
          <p:cNvPr id="17" name="Text 12"/>
          <p:cNvSpPr/>
          <p:nvPr/>
        </p:nvSpPr>
        <p:spPr>
          <a:xfrm>
            <a:off x="9874568" y="4050983"/>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AI trả lời câu hỏi, hỗ trợ đặt dịch vụ, hỗ trợ 24/7.</a:t>
            </a:r>
            <a:endParaRPr lang="en-US" sz="1750" dirty="0"/>
          </a:p>
        </p:txBody>
      </p:sp>
      <p:sp>
        <p:nvSpPr>
          <p:cNvPr id="18" name="Text 13"/>
          <p:cNvSpPr/>
          <p:nvPr/>
        </p:nvSpPr>
        <p:spPr>
          <a:xfrm>
            <a:off x="793790" y="562927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Hệ thống cung cấp một trải nghiệm liền mạch cho khách hàng và tăng cường hiệu quả hoạt động cho đội ngũ nhân viên.</a:t>
            </a:r>
            <a:endParaRPr lang="en-US" sz="1750" dirty="0"/>
          </a:p>
        </p:txBody>
      </p:sp>
      <p:sp>
        <p:nvSpPr>
          <p:cNvPr id="19" name="Text 14"/>
          <p:cNvSpPr/>
          <p:nvPr/>
        </p:nvSpPr>
        <p:spPr>
          <a:xfrm>
            <a:off x="793790" y="661023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Mỗi thành phần hoạt động độc lập nhưng liên kết với nhau để tạo trải nghiệm liền mạch.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5191" y="531733"/>
            <a:ext cx="7993618" cy="1027033"/>
          </a:xfrm>
          <a:prstGeom prst="rect">
            <a:avLst/>
          </a:prstGeom>
          <a:noFill/>
          <a:ln/>
        </p:spPr>
        <p:txBody>
          <a:bodyPr wrap="square" lIns="0" tIns="0" rIns="0" bIns="0" rtlCol="0" anchor="t"/>
          <a:lstStyle/>
          <a:p>
            <a:pPr algn="l" indent="0" marL="0">
              <a:lnSpc>
                <a:spcPts val="4000"/>
              </a:lnSpc>
              <a:buNone/>
            </a:pPr>
            <a:r>
              <a:rPr lang="en-US" sz="3200" dirty="0">
                <a:solidFill>
                  <a:srgbClr val="1B1B27"/>
                </a:solidFill>
                <a:latin typeface="Corben" pitchFamily="34" charset="0"/>
                <a:ea typeface="Corben" pitchFamily="34" charset="-122"/>
                <a:cs typeface="Corben" pitchFamily="34" charset="-120"/>
              </a:rPr>
              <a:t>HƯỚNG DẪN CHO KHÁCH HÀNG: Đặt Dịch vụ Xe điện</a:t>
            </a:r>
            <a:endParaRPr lang="en-US" sz="3200" dirty="0"/>
          </a:p>
        </p:txBody>
      </p:sp>
      <p:sp>
        <p:nvSpPr>
          <p:cNvPr id="4" name="Text 1"/>
          <p:cNvSpPr/>
          <p:nvPr/>
        </p:nvSpPr>
        <p:spPr>
          <a:xfrm>
            <a:off x="575191" y="1805226"/>
            <a:ext cx="164306" cy="205383"/>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Corben Light" pitchFamily="34" charset="0"/>
                <a:ea typeface="Corben Light" pitchFamily="34" charset="-122"/>
                <a:cs typeface="Corben Light" pitchFamily="34" charset="-120"/>
              </a:rPr>
              <a:t>01</a:t>
            </a:r>
            <a:endParaRPr lang="en-US" sz="1250" dirty="0"/>
          </a:p>
        </p:txBody>
      </p:sp>
      <p:sp>
        <p:nvSpPr>
          <p:cNvPr id="5" name="Shape 2"/>
          <p:cNvSpPr/>
          <p:nvPr/>
        </p:nvSpPr>
        <p:spPr>
          <a:xfrm>
            <a:off x="575191" y="2061686"/>
            <a:ext cx="7993618" cy="22860"/>
          </a:xfrm>
          <a:prstGeom prst="rect">
            <a:avLst/>
          </a:prstGeom>
          <a:solidFill>
            <a:srgbClr val="4967E9"/>
          </a:solidFill>
          <a:ln/>
        </p:spPr>
      </p:sp>
      <p:sp>
        <p:nvSpPr>
          <p:cNvPr id="6" name="Text 3"/>
          <p:cNvSpPr/>
          <p:nvPr/>
        </p:nvSpPr>
        <p:spPr>
          <a:xfrm>
            <a:off x="575191" y="2189559"/>
            <a:ext cx="2872859" cy="256818"/>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Mở ứng dụng &amp; Cho phép GPS</a:t>
            </a:r>
            <a:endParaRPr lang="en-US" sz="1600" dirty="0"/>
          </a:p>
        </p:txBody>
      </p:sp>
      <p:sp>
        <p:nvSpPr>
          <p:cNvPr id="7" name="Text 4"/>
          <p:cNvSpPr/>
          <p:nvPr/>
        </p:nvSpPr>
        <p:spPr>
          <a:xfrm>
            <a:off x="575191" y="2544961"/>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Mở app Furama, cho phép truy cập vị trí, hệ thống sẽ tự động phát hiện vị trí của bạn.</a:t>
            </a:r>
            <a:endParaRPr lang="en-US" sz="1250" dirty="0"/>
          </a:p>
        </p:txBody>
      </p:sp>
      <p:sp>
        <p:nvSpPr>
          <p:cNvPr id="8" name="Text 5"/>
          <p:cNvSpPr/>
          <p:nvPr/>
        </p:nvSpPr>
        <p:spPr>
          <a:xfrm>
            <a:off x="575191" y="3095506"/>
            <a:ext cx="164306" cy="205383"/>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Corben Light" pitchFamily="34" charset="0"/>
                <a:ea typeface="Corben Light" pitchFamily="34" charset="-122"/>
                <a:cs typeface="Corben Light" pitchFamily="34" charset="-120"/>
              </a:rPr>
              <a:t>02</a:t>
            </a:r>
            <a:endParaRPr lang="en-US" sz="1250" dirty="0"/>
          </a:p>
        </p:txBody>
      </p:sp>
      <p:sp>
        <p:nvSpPr>
          <p:cNvPr id="9" name="Shape 6"/>
          <p:cNvSpPr/>
          <p:nvPr/>
        </p:nvSpPr>
        <p:spPr>
          <a:xfrm>
            <a:off x="575191" y="3351967"/>
            <a:ext cx="7993618" cy="22860"/>
          </a:xfrm>
          <a:prstGeom prst="rect">
            <a:avLst/>
          </a:prstGeom>
          <a:solidFill>
            <a:srgbClr val="4967E9"/>
          </a:solidFill>
          <a:ln/>
        </p:spPr>
      </p:sp>
      <p:sp>
        <p:nvSpPr>
          <p:cNvPr id="10" name="Text 7"/>
          <p:cNvSpPr/>
          <p:nvPr/>
        </p:nvSpPr>
        <p:spPr>
          <a:xfrm>
            <a:off x="575191" y="3479840"/>
            <a:ext cx="2090261" cy="256818"/>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Chọn điểm đón &amp; đến</a:t>
            </a:r>
            <a:endParaRPr lang="en-US" sz="1600" dirty="0"/>
          </a:p>
        </p:txBody>
      </p:sp>
      <p:sp>
        <p:nvSpPr>
          <p:cNvPr id="11" name="Text 8"/>
          <p:cNvSpPr/>
          <p:nvPr/>
        </p:nvSpPr>
        <p:spPr>
          <a:xfrm>
            <a:off x="575191" y="3835241"/>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Xác nhận vị trí hiện tại hoặc chọn điểm đón khác, sau đó chọn điểm đến mong muốn.</a:t>
            </a:r>
            <a:endParaRPr lang="en-US" sz="1250" dirty="0"/>
          </a:p>
        </p:txBody>
      </p:sp>
      <p:sp>
        <p:nvSpPr>
          <p:cNvPr id="12" name="Text 9"/>
          <p:cNvSpPr/>
          <p:nvPr/>
        </p:nvSpPr>
        <p:spPr>
          <a:xfrm>
            <a:off x="575191" y="4385786"/>
            <a:ext cx="164306" cy="205383"/>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Corben Light" pitchFamily="34" charset="0"/>
                <a:ea typeface="Corben Light" pitchFamily="34" charset="-122"/>
                <a:cs typeface="Corben Light" pitchFamily="34" charset="-120"/>
              </a:rPr>
              <a:t>03</a:t>
            </a:r>
            <a:endParaRPr lang="en-US" sz="1250" dirty="0"/>
          </a:p>
        </p:txBody>
      </p:sp>
      <p:sp>
        <p:nvSpPr>
          <p:cNvPr id="13" name="Shape 10"/>
          <p:cNvSpPr/>
          <p:nvPr/>
        </p:nvSpPr>
        <p:spPr>
          <a:xfrm>
            <a:off x="575191" y="4642247"/>
            <a:ext cx="7993618" cy="22860"/>
          </a:xfrm>
          <a:prstGeom prst="rect">
            <a:avLst/>
          </a:prstGeom>
          <a:solidFill>
            <a:srgbClr val="4967E9"/>
          </a:solidFill>
          <a:ln/>
        </p:spPr>
      </p:sp>
      <p:sp>
        <p:nvSpPr>
          <p:cNvPr id="14" name="Text 11"/>
          <p:cNvSpPr/>
          <p:nvPr/>
        </p:nvSpPr>
        <p:spPr>
          <a:xfrm>
            <a:off x="575191" y="4770120"/>
            <a:ext cx="2160508" cy="256818"/>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Xác nhận &amp; Chờ tài xế</a:t>
            </a:r>
            <a:endParaRPr lang="en-US" sz="1600" dirty="0"/>
          </a:p>
        </p:txBody>
      </p:sp>
      <p:sp>
        <p:nvSpPr>
          <p:cNvPr id="15" name="Text 12"/>
          <p:cNvSpPr/>
          <p:nvPr/>
        </p:nvSpPr>
        <p:spPr>
          <a:xfrm>
            <a:off x="575191" y="5125522"/>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Nhấn 'Đặt xe', xem thông tin tài xế, theo dõi vị trí xe trên bản đồ, chat với tài xế nếu cần.</a:t>
            </a:r>
            <a:endParaRPr lang="en-US" sz="1250" dirty="0"/>
          </a:p>
        </p:txBody>
      </p:sp>
      <p:sp>
        <p:nvSpPr>
          <p:cNvPr id="16" name="Text 13"/>
          <p:cNvSpPr/>
          <p:nvPr/>
        </p:nvSpPr>
        <p:spPr>
          <a:xfrm>
            <a:off x="575191" y="5676067"/>
            <a:ext cx="164306" cy="205383"/>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Corben Light" pitchFamily="34" charset="0"/>
                <a:ea typeface="Corben Light" pitchFamily="34" charset="-122"/>
                <a:cs typeface="Corben Light" pitchFamily="34" charset="-120"/>
              </a:rPr>
              <a:t>04</a:t>
            </a:r>
            <a:endParaRPr lang="en-US" sz="1250" dirty="0"/>
          </a:p>
        </p:txBody>
      </p:sp>
      <p:sp>
        <p:nvSpPr>
          <p:cNvPr id="17" name="Shape 14"/>
          <p:cNvSpPr/>
          <p:nvPr/>
        </p:nvSpPr>
        <p:spPr>
          <a:xfrm>
            <a:off x="575191" y="5932527"/>
            <a:ext cx="7993618" cy="22860"/>
          </a:xfrm>
          <a:prstGeom prst="rect">
            <a:avLst/>
          </a:prstGeom>
          <a:solidFill>
            <a:srgbClr val="4967E9"/>
          </a:solidFill>
          <a:ln/>
        </p:spPr>
      </p:sp>
      <p:sp>
        <p:nvSpPr>
          <p:cNvPr id="18" name="Text 15"/>
          <p:cNvSpPr/>
          <p:nvPr/>
        </p:nvSpPr>
        <p:spPr>
          <a:xfrm>
            <a:off x="575191" y="6060400"/>
            <a:ext cx="2680335" cy="256818"/>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Corben" pitchFamily="34" charset="0"/>
                <a:ea typeface="Corben" pitchFamily="34" charset="-122"/>
                <a:cs typeface="Corben" pitchFamily="34" charset="-120"/>
              </a:rPr>
              <a:t>Hoàn tất chuyến &amp; Đánh giá</a:t>
            </a:r>
            <a:endParaRPr lang="en-US" sz="1600" dirty="0"/>
          </a:p>
        </p:txBody>
      </p:sp>
      <p:sp>
        <p:nvSpPr>
          <p:cNvPr id="19" name="Text 16"/>
          <p:cNvSpPr/>
          <p:nvPr/>
        </p:nvSpPr>
        <p:spPr>
          <a:xfrm>
            <a:off x="575191" y="6415802"/>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Tài xế đưa bạn đến đích, xác nhận hoàn tất, đánh giá dịch vụ để giúp cải thiện.</a:t>
            </a:r>
            <a:endParaRPr lang="en-US" sz="1250" dirty="0"/>
          </a:p>
        </p:txBody>
      </p:sp>
      <p:sp>
        <p:nvSpPr>
          <p:cNvPr id="20" name="Text 17"/>
          <p:cNvSpPr/>
          <p:nvPr/>
        </p:nvSpPr>
        <p:spPr>
          <a:xfrm>
            <a:off x="575191" y="6986945"/>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Quy trình này đảm bảo khách hàng có thể đặt xe nhanh chóng và dễ dàng, giảm thời gian chờ đợi.</a:t>
            </a:r>
            <a:endParaRPr lang="en-US" sz="1250" dirty="0"/>
          </a:p>
        </p:txBody>
      </p:sp>
      <p:sp>
        <p:nvSpPr>
          <p:cNvPr id="21" name="Text 18"/>
          <p:cNvSpPr/>
          <p:nvPr/>
        </p:nvSpPr>
        <p:spPr>
          <a:xfrm>
            <a:off x="575191" y="7434858"/>
            <a:ext cx="7993618" cy="263009"/>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Mẹo: Kiểm tra thông báo thường xuyên, cho phép app gửi thông báo để không bỏ lỡ yêu cầu.</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5796" y="515541"/>
            <a:ext cx="13318808" cy="1170861"/>
          </a:xfrm>
          <a:prstGeom prst="rect">
            <a:avLst/>
          </a:prstGeom>
          <a:noFill/>
          <a:ln/>
        </p:spPr>
        <p:txBody>
          <a:bodyPr wrap="square" lIns="0" tIns="0" rIns="0" bIns="0" rtlCol="0" anchor="t"/>
          <a:lstStyle/>
          <a:p>
            <a:pPr algn="l" indent="0" marL="0">
              <a:lnSpc>
                <a:spcPts val="4600"/>
              </a:lnSpc>
              <a:buNone/>
            </a:pPr>
            <a:r>
              <a:rPr lang="en-US" sz="3650" dirty="0">
                <a:solidFill>
                  <a:srgbClr val="1B1B27"/>
                </a:solidFill>
                <a:latin typeface="Corben" pitchFamily="34" charset="0"/>
                <a:ea typeface="Corben" pitchFamily="34" charset="-122"/>
                <a:cs typeface="Corben" pitchFamily="34" charset="-120"/>
              </a:rPr>
              <a:t>HƯỚNG DẪN CHO TÀI XẾ: Quy trình Nhận &amp; Thực hiện Chuyến</a:t>
            </a:r>
            <a:endParaRPr lang="en-US" sz="3650" dirty="0"/>
          </a:p>
        </p:txBody>
      </p:sp>
      <p:sp>
        <p:nvSpPr>
          <p:cNvPr id="3" name="Shape 1"/>
          <p:cNvSpPr/>
          <p:nvPr/>
        </p:nvSpPr>
        <p:spPr>
          <a:xfrm>
            <a:off x="936784" y="2529483"/>
            <a:ext cx="6284595" cy="187285"/>
          </a:xfrm>
          <a:prstGeom prst="roundRect">
            <a:avLst>
              <a:gd name="adj" fmla="val 42019"/>
            </a:avLst>
          </a:prstGeom>
          <a:solidFill>
            <a:srgbClr val="D2D9F9"/>
          </a:solidFill>
          <a:ln w="7620">
            <a:solidFill>
              <a:srgbClr val="B8BFDF"/>
            </a:solidFill>
            <a:prstDash val="solid"/>
          </a:ln>
        </p:spPr>
      </p:sp>
      <p:sp>
        <p:nvSpPr>
          <p:cNvPr id="4" name="Shape 2"/>
          <p:cNvSpPr/>
          <p:nvPr/>
        </p:nvSpPr>
        <p:spPr>
          <a:xfrm>
            <a:off x="655796" y="2342019"/>
            <a:ext cx="562094" cy="562094"/>
          </a:xfrm>
          <a:prstGeom prst="roundRect">
            <a:avLst>
              <a:gd name="adj" fmla="val 81339"/>
            </a:avLst>
          </a:prstGeom>
          <a:solidFill>
            <a:srgbClr val="D2D9F9"/>
          </a:solidFill>
          <a:ln w="7620">
            <a:solidFill>
              <a:srgbClr val="B8BFDF"/>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6290" y="2482632"/>
            <a:ext cx="280988" cy="280988"/>
          </a:xfrm>
          <a:prstGeom prst="rect">
            <a:avLst/>
          </a:prstGeom>
        </p:spPr>
      </p:pic>
      <p:sp>
        <p:nvSpPr>
          <p:cNvPr id="6" name="Text 3"/>
          <p:cNvSpPr/>
          <p:nvPr/>
        </p:nvSpPr>
        <p:spPr>
          <a:xfrm>
            <a:off x="843082" y="3091458"/>
            <a:ext cx="2672596" cy="292656"/>
          </a:xfrm>
          <a:prstGeom prst="rect">
            <a:avLst/>
          </a:prstGeom>
          <a:noFill/>
          <a:ln/>
        </p:spPr>
        <p:txBody>
          <a:bodyPr wrap="none" lIns="0" tIns="0" rIns="0" bIns="0" rtlCol="0" anchor="t"/>
          <a:lstStyle/>
          <a:p>
            <a:pPr algn="l" indent="0" marL="0">
              <a:lnSpc>
                <a:spcPts val="2300"/>
              </a:lnSpc>
              <a:buNone/>
            </a:pPr>
            <a:r>
              <a:rPr lang="en-US" sz="1800" dirty="0">
                <a:solidFill>
                  <a:srgbClr val="404155"/>
                </a:solidFill>
                <a:latin typeface="Corben" pitchFamily="34" charset="0"/>
                <a:ea typeface="Corben" pitchFamily="34" charset="-122"/>
                <a:cs typeface="Corben" pitchFamily="34" charset="-120"/>
              </a:rPr>
              <a:t>Đăng nhập Driver Portal</a:t>
            </a:r>
            <a:endParaRPr lang="en-US" sz="1800" dirty="0"/>
          </a:p>
        </p:txBody>
      </p:sp>
      <p:sp>
        <p:nvSpPr>
          <p:cNvPr id="7" name="Text 4"/>
          <p:cNvSpPr/>
          <p:nvPr/>
        </p:nvSpPr>
        <p:spPr>
          <a:xfrm>
            <a:off x="843082" y="3496508"/>
            <a:ext cx="6191131" cy="59959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Mở ứng dụng Driver Portal, nhập tài khoản, hệ thống sẽ cập nhật trạng thái online và vị trí GPS của bạn.</a:t>
            </a:r>
            <a:endParaRPr lang="en-US" sz="1450" dirty="0"/>
          </a:p>
        </p:txBody>
      </p:sp>
      <p:sp>
        <p:nvSpPr>
          <p:cNvPr id="8" name="Shape 5"/>
          <p:cNvSpPr/>
          <p:nvPr/>
        </p:nvSpPr>
        <p:spPr>
          <a:xfrm>
            <a:off x="7689771" y="2248495"/>
            <a:ext cx="6284714" cy="187285"/>
          </a:xfrm>
          <a:prstGeom prst="roundRect">
            <a:avLst>
              <a:gd name="adj" fmla="val 42019"/>
            </a:avLst>
          </a:prstGeom>
          <a:solidFill>
            <a:srgbClr val="D2D9F9"/>
          </a:solidFill>
          <a:ln w="7620">
            <a:solidFill>
              <a:srgbClr val="B8BFDF"/>
            </a:solidFill>
            <a:prstDash val="solid"/>
          </a:ln>
        </p:spPr>
      </p:sp>
      <p:sp>
        <p:nvSpPr>
          <p:cNvPr id="9" name="Shape 6"/>
          <p:cNvSpPr/>
          <p:nvPr/>
        </p:nvSpPr>
        <p:spPr>
          <a:xfrm>
            <a:off x="7408783" y="2061031"/>
            <a:ext cx="562094" cy="562094"/>
          </a:xfrm>
          <a:prstGeom prst="roundRect">
            <a:avLst>
              <a:gd name="adj" fmla="val 81339"/>
            </a:avLst>
          </a:prstGeom>
          <a:solidFill>
            <a:srgbClr val="D2D9F9"/>
          </a:solidFill>
          <a:ln w="7620">
            <a:solidFill>
              <a:srgbClr val="B8BFDF"/>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9277" y="2201644"/>
            <a:ext cx="280988" cy="280988"/>
          </a:xfrm>
          <a:prstGeom prst="rect">
            <a:avLst/>
          </a:prstGeom>
        </p:spPr>
      </p:pic>
      <p:sp>
        <p:nvSpPr>
          <p:cNvPr id="11" name="Text 7"/>
          <p:cNvSpPr/>
          <p:nvPr/>
        </p:nvSpPr>
        <p:spPr>
          <a:xfrm>
            <a:off x="7596068" y="2810470"/>
            <a:ext cx="2613422" cy="292656"/>
          </a:xfrm>
          <a:prstGeom prst="rect">
            <a:avLst/>
          </a:prstGeom>
          <a:noFill/>
          <a:ln/>
        </p:spPr>
        <p:txBody>
          <a:bodyPr wrap="none" lIns="0" tIns="0" rIns="0" bIns="0" rtlCol="0" anchor="t"/>
          <a:lstStyle/>
          <a:p>
            <a:pPr algn="l" indent="0" marL="0">
              <a:lnSpc>
                <a:spcPts val="2300"/>
              </a:lnSpc>
              <a:buNone/>
            </a:pPr>
            <a:r>
              <a:rPr lang="en-US" sz="1800" dirty="0">
                <a:solidFill>
                  <a:srgbClr val="404155"/>
                </a:solidFill>
                <a:latin typeface="Corben" pitchFamily="34" charset="0"/>
                <a:ea typeface="Corben" pitchFamily="34" charset="-122"/>
                <a:cs typeface="Corben" pitchFamily="34" charset="-120"/>
              </a:rPr>
              <a:t>Nhận thông báo yêu cầu</a:t>
            </a:r>
            <a:endParaRPr lang="en-US" sz="1800" dirty="0"/>
          </a:p>
        </p:txBody>
      </p:sp>
      <p:sp>
        <p:nvSpPr>
          <p:cNvPr id="12" name="Text 8"/>
          <p:cNvSpPr/>
          <p:nvPr/>
        </p:nvSpPr>
        <p:spPr>
          <a:xfrm>
            <a:off x="7596068" y="3215521"/>
            <a:ext cx="6191250" cy="59959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Khi có khách đặt xe, bạn sẽ nhận thông báo với thông tin khách (vị trí, điểm đến, tên khách). Bạn có 30 giây để chấp nhận.</a:t>
            </a:r>
            <a:endParaRPr lang="en-US" sz="1450" dirty="0"/>
          </a:p>
        </p:txBody>
      </p:sp>
      <p:sp>
        <p:nvSpPr>
          <p:cNvPr id="13" name="Shape 9"/>
          <p:cNvSpPr/>
          <p:nvPr/>
        </p:nvSpPr>
        <p:spPr>
          <a:xfrm>
            <a:off x="936784" y="4939070"/>
            <a:ext cx="6284595" cy="187285"/>
          </a:xfrm>
          <a:prstGeom prst="roundRect">
            <a:avLst>
              <a:gd name="adj" fmla="val 42019"/>
            </a:avLst>
          </a:prstGeom>
          <a:solidFill>
            <a:srgbClr val="D2D9F9"/>
          </a:solidFill>
          <a:ln w="7620">
            <a:solidFill>
              <a:srgbClr val="B8BFDF"/>
            </a:solidFill>
            <a:prstDash val="solid"/>
          </a:ln>
        </p:spPr>
      </p:sp>
      <p:sp>
        <p:nvSpPr>
          <p:cNvPr id="14" name="Shape 10"/>
          <p:cNvSpPr/>
          <p:nvPr/>
        </p:nvSpPr>
        <p:spPr>
          <a:xfrm>
            <a:off x="655796" y="4751606"/>
            <a:ext cx="562094" cy="562094"/>
          </a:xfrm>
          <a:prstGeom prst="roundRect">
            <a:avLst>
              <a:gd name="adj" fmla="val 81339"/>
            </a:avLst>
          </a:prstGeom>
          <a:solidFill>
            <a:srgbClr val="D2D9F9"/>
          </a:solidFill>
          <a:ln w="7620">
            <a:solidFill>
              <a:srgbClr val="B8BFDF"/>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290" y="4892219"/>
            <a:ext cx="280988" cy="280988"/>
          </a:xfrm>
          <a:prstGeom prst="rect">
            <a:avLst/>
          </a:prstGeom>
        </p:spPr>
      </p:pic>
      <p:sp>
        <p:nvSpPr>
          <p:cNvPr id="16" name="Text 11"/>
          <p:cNvSpPr/>
          <p:nvPr/>
        </p:nvSpPr>
        <p:spPr>
          <a:xfrm>
            <a:off x="843082" y="5501045"/>
            <a:ext cx="2606993" cy="292656"/>
          </a:xfrm>
          <a:prstGeom prst="rect">
            <a:avLst/>
          </a:prstGeom>
          <a:noFill/>
          <a:ln/>
        </p:spPr>
        <p:txBody>
          <a:bodyPr wrap="none" lIns="0" tIns="0" rIns="0" bIns="0" rtlCol="0" anchor="t"/>
          <a:lstStyle/>
          <a:p>
            <a:pPr algn="l" indent="0" marL="0">
              <a:lnSpc>
                <a:spcPts val="2300"/>
              </a:lnSpc>
              <a:buNone/>
            </a:pPr>
            <a:r>
              <a:rPr lang="en-US" sz="1800" dirty="0">
                <a:solidFill>
                  <a:srgbClr val="404155"/>
                </a:solidFill>
                <a:latin typeface="Corben" pitchFamily="34" charset="0"/>
                <a:ea typeface="Corben" pitchFamily="34" charset="-122"/>
                <a:cs typeface="Corben" pitchFamily="34" charset="-120"/>
              </a:rPr>
              <a:t>Chấp nhận &amp; Di chuyển</a:t>
            </a:r>
            <a:endParaRPr lang="en-US" sz="1800" dirty="0"/>
          </a:p>
        </p:txBody>
      </p:sp>
      <p:sp>
        <p:nvSpPr>
          <p:cNvPr id="17" name="Text 12"/>
          <p:cNvSpPr/>
          <p:nvPr/>
        </p:nvSpPr>
        <p:spPr>
          <a:xfrm>
            <a:off x="843082" y="5906095"/>
            <a:ext cx="6191131" cy="59959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Nhấn 'Chấp nhận', xem chi tiết chuyến, di chuyển đến điểm đón, cập nhật trạng thái khi đến, chat với khách nếu cần.</a:t>
            </a:r>
            <a:endParaRPr lang="en-US" sz="1450" dirty="0"/>
          </a:p>
        </p:txBody>
      </p:sp>
      <p:sp>
        <p:nvSpPr>
          <p:cNvPr id="18" name="Shape 13"/>
          <p:cNvSpPr/>
          <p:nvPr/>
        </p:nvSpPr>
        <p:spPr>
          <a:xfrm>
            <a:off x="7689771" y="4658082"/>
            <a:ext cx="6284714" cy="187285"/>
          </a:xfrm>
          <a:prstGeom prst="roundRect">
            <a:avLst>
              <a:gd name="adj" fmla="val 42019"/>
            </a:avLst>
          </a:prstGeom>
          <a:solidFill>
            <a:srgbClr val="D2D9F9"/>
          </a:solidFill>
          <a:ln w="7620">
            <a:solidFill>
              <a:srgbClr val="B8BFDF"/>
            </a:solidFill>
            <a:prstDash val="solid"/>
          </a:ln>
        </p:spPr>
      </p:sp>
      <p:sp>
        <p:nvSpPr>
          <p:cNvPr id="19" name="Shape 14"/>
          <p:cNvSpPr/>
          <p:nvPr/>
        </p:nvSpPr>
        <p:spPr>
          <a:xfrm>
            <a:off x="7408783" y="4470618"/>
            <a:ext cx="562094" cy="562094"/>
          </a:xfrm>
          <a:prstGeom prst="roundRect">
            <a:avLst>
              <a:gd name="adj" fmla="val 81339"/>
            </a:avLst>
          </a:prstGeom>
          <a:solidFill>
            <a:srgbClr val="D2D9F9"/>
          </a:solidFill>
          <a:ln w="7620">
            <a:solidFill>
              <a:srgbClr val="B8BFDF"/>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9277" y="4611231"/>
            <a:ext cx="280988" cy="280988"/>
          </a:xfrm>
          <a:prstGeom prst="rect">
            <a:avLst/>
          </a:prstGeom>
        </p:spPr>
      </p:pic>
      <p:sp>
        <p:nvSpPr>
          <p:cNvPr id="21" name="Text 15"/>
          <p:cNvSpPr/>
          <p:nvPr/>
        </p:nvSpPr>
        <p:spPr>
          <a:xfrm>
            <a:off x="7596068" y="5220057"/>
            <a:ext cx="2575084" cy="292656"/>
          </a:xfrm>
          <a:prstGeom prst="rect">
            <a:avLst/>
          </a:prstGeom>
          <a:noFill/>
          <a:ln/>
        </p:spPr>
        <p:txBody>
          <a:bodyPr wrap="none" lIns="0" tIns="0" rIns="0" bIns="0" rtlCol="0" anchor="t"/>
          <a:lstStyle/>
          <a:p>
            <a:pPr algn="l" indent="0" marL="0">
              <a:lnSpc>
                <a:spcPts val="2300"/>
              </a:lnSpc>
              <a:buNone/>
            </a:pPr>
            <a:r>
              <a:rPr lang="en-US" sz="1800" dirty="0">
                <a:solidFill>
                  <a:srgbClr val="404155"/>
                </a:solidFill>
                <a:latin typeface="Corben" pitchFamily="34" charset="0"/>
                <a:ea typeface="Corben" pitchFamily="34" charset="-122"/>
                <a:cs typeface="Corben" pitchFamily="34" charset="-120"/>
              </a:rPr>
              <a:t>Hoàn thành &amp; Sẵn sàng</a:t>
            </a:r>
            <a:endParaRPr lang="en-US" sz="1800" dirty="0"/>
          </a:p>
        </p:txBody>
      </p:sp>
      <p:sp>
        <p:nvSpPr>
          <p:cNvPr id="22" name="Text 16"/>
          <p:cNvSpPr/>
          <p:nvPr/>
        </p:nvSpPr>
        <p:spPr>
          <a:xfrm>
            <a:off x="7596068" y="5625108"/>
            <a:ext cx="6191250" cy="59959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Đón khách, xác nhận bắt đầu chuyến, đưa khách đến đích, xác nhận hoàn tất, sẵn sàng nhận yêu cầu mới.</a:t>
            </a:r>
            <a:endParaRPr lang="en-US" sz="1450" dirty="0"/>
          </a:p>
        </p:txBody>
      </p:sp>
      <p:sp>
        <p:nvSpPr>
          <p:cNvPr id="23" name="Text 17"/>
          <p:cNvSpPr/>
          <p:nvPr/>
        </p:nvSpPr>
        <p:spPr>
          <a:xfrm>
            <a:off x="655796" y="6903720"/>
            <a:ext cx="13318808" cy="299799"/>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Tài xế đóng vai trò quan trọng trong việc đảm bảo dịch vụ vận chuyển được thực hiện nhanh chóng và chuyên nghiệp.</a:t>
            </a:r>
            <a:endParaRPr lang="en-US" sz="1450" dirty="0"/>
          </a:p>
        </p:txBody>
      </p:sp>
      <p:sp>
        <p:nvSpPr>
          <p:cNvPr id="24" name="Text 18"/>
          <p:cNvSpPr/>
          <p:nvPr/>
        </p:nvSpPr>
        <p:spPr>
          <a:xfrm>
            <a:off x="655796" y="7414260"/>
            <a:ext cx="13318808" cy="299799"/>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Lưu ý: Luôn giữ app mở, cập nhật trạng thái kịp thời, và giao tiếp lịch sự với khách.</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0287" y="549354"/>
            <a:ext cx="7896225" cy="1670923"/>
          </a:xfrm>
          <a:prstGeom prst="rect">
            <a:avLst/>
          </a:prstGeom>
          <a:noFill/>
          <a:ln/>
        </p:spPr>
        <p:txBody>
          <a:bodyPr wrap="square" lIns="0" tIns="0" rIns="0" bIns="0" rtlCol="0" anchor="t"/>
          <a:lstStyle/>
          <a:p>
            <a:pPr algn="l" indent="0" marL="0">
              <a:lnSpc>
                <a:spcPts val="4350"/>
              </a:lnSpc>
              <a:buNone/>
            </a:pPr>
            <a:r>
              <a:rPr lang="en-US" sz="3500" dirty="0">
                <a:solidFill>
                  <a:srgbClr val="1B1B27"/>
                </a:solidFill>
                <a:latin typeface="Corben" pitchFamily="34" charset="0"/>
                <a:ea typeface="Corben" pitchFamily="34" charset="-122"/>
                <a:cs typeface="Corben" pitchFamily="34" charset="-120"/>
              </a:rPr>
              <a:t>HƯỚNG DẪN CHO NHÂN VIÊN DỊCH VỤ: Quy trình Xác nhận &amp; Thực hiện Dịch vụ</a:t>
            </a:r>
            <a:endParaRPr lang="en-US" sz="3500" dirty="0"/>
          </a:p>
        </p:txBody>
      </p:sp>
      <p:pic>
        <p:nvPicPr>
          <p:cNvPr id="4" name="Image 1" descr="preencoded.png">    </p:cNvPr>
          <p:cNvPicPr>
            <a:picLocks noChangeAspect="1"/>
          </p:cNvPicPr>
          <p:nvPr/>
        </p:nvPicPr>
        <p:blipFill>
          <a:blip r:embed="rId2"/>
          <a:stretch>
            <a:fillRect/>
          </a:stretch>
        </p:blipFill>
        <p:spPr>
          <a:xfrm>
            <a:off x="6110287" y="2487573"/>
            <a:ext cx="891183" cy="1312069"/>
          </a:xfrm>
          <a:prstGeom prst="rect">
            <a:avLst/>
          </a:prstGeom>
        </p:spPr>
      </p:pic>
      <p:sp>
        <p:nvSpPr>
          <p:cNvPr id="5" name="Text 1"/>
          <p:cNvSpPr/>
          <p:nvPr/>
        </p:nvSpPr>
        <p:spPr>
          <a:xfrm>
            <a:off x="7179707" y="2665809"/>
            <a:ext cx="2707005" cy="278368"/>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Corben" pitchFamily="34" charset="0"/>
                <a:ea typeface="Corben" pitchFamily="34" charset="-122"/>
                <a:cs typeface="Corben" pitchFamily="34" charset="-120"/>
              </a:rPr>
              <a:t>Khách đặt dịch vụ qua app</a:t>
            </a:r>
            <a:endParaRPr lang="en-US" sz="1750" dirty="0"/>
          </a:p>
        </p:txBody>
      </p:sp>
      <p:sp>
        <p:nvSpPr>
          <p:cNvPr id="6" name="Text 2"/>
          <p:cNvSpPr/>
          <p:nvPr/>
        </p:nvSpPr>
        <p:spPr>
          <a:xfrm>
            <a:off x="7179707" y="3051096"/>
            <a:ext cx="6826806" cy="570309"/>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Khách chọn dịch vụ (Spa, Dining, Pool, Butler), chọn thời gian, số lượng, ghi chú đặc biệt, và gửi yêu cầu.</a:t>
            </a:r>
            <a:endParaRPr lang="en-US" sz="1400" dirty="0"/>
          </a:p>
        </p:txBody>
      </p:sp>
      <p:pic>
        <p:nvPicPr>
          <p:cNvPr id="7" name="Image 2" descr="preencoded.png">    </p:cNvPr>
          <p:cNvPicPr>
            <a:picLocks noChangeAspect="1"/>
          </p:cNvPicPr>
          <p:nvPr/>
        </p:nvPicPr>
        <p:blipFill>
          <a:blip r:embed="rId3"/>
          <a:stretch>
            <a:fillRect/>
          </a:stretch>
        </p:blipFill>
        <p:spPr>
          <a:xfrm>
            <a:off x="6110287" y="3799642"/>
            <a:ext cx="891183" cy="1312069"/>
          </a:xfrm>
          <a:prstGeom prst="rect">
            <a:avLst/>
          </a:prstGeom>
        </p:spPr>
      </p:pic>
      <p:sp>
        <p:nvSpPr>
          <p:cNvPr id="8" name="Text 3"/>
          <p:cNvSpPr/>
          <p:nvPr/>
        </p:nvSpPr>
        <p:spPr>
          <a:xfrm>
            <a:off x="7179707" y="3977878"/>
            <a:ext cx="2901196" cy="278368"/>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Corben" pitchFamily="34" charset="0"/>
                <a:ea typeface="Corben" pitchFamily="34" charset="-122"/>
                <a:cs typeface="Corben" pitchFamily="34" charset="-120"/>
              </a:rPr>
              <a:t>Nhân viên nhận &amp; xác nhận</a:t>
            </a:r>
            <a:endParaRPr lang="en-US" sz="1750" dirty="0"/>
          </a:p>
        </p:txBody>
      </p:sp>
      <p:sp>
        <p:nvSpPr>
          <p:cNvPr id="9" name="Text 4"/>
          <p:cNvSpPr/>
          <p:nvPr/>
        </p:nvSpPr>
        <p:spPr>
          <a:xfrm>
            <a:off x="7179707" y="4363164"/>
            <a:ext cx="6826806" cy="570309"/>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Bạn sẽ nhận thông báo yêu cầu, kiểm tra chi tiết, xác nhận khả năng thực hiện, cập nhật thời gian dự kiến hoàn tất.</a:t>
            </a:r>
            <a:endParaRPr lang="en-US" sz="1400" dirty="0"/>
          </a:p>
        </p:txBody>
      </p:sp>
      <p:pic>
        <p:nvPicPr>
          <p:cNvPr id="10" name="Image 3" descr="preencoded.png">    </p:cNvPr>
          <p:cNvPicPr>
            <a:picLocks noChangeAspect="1"/>
          </p:cNvPicPr>
          <p:nvPr/>
        </p:nvPicPr>
        <p:blipFill>
          <a:blip r:embed="rId4"/>
          <a:stretch>
            <a:fillRect/>
          </a:stretch>
        </p:blipFill>
        <p:spPr>
          <a:xfrm>
            <a:off x="6110287" y="5111710"/>
            <a:ext cx="891183" cy="1312069"/>
          </a:xfrm>
          <a:prstGeom prst="rect">
            <a:avLst/>
          </a:prstGeom>
        </p:spPr>
      </p:pic>
      <p:sp>
        <p:nvSpPr>
          <p:cNvPr id="11" name="Text 5"/>
          <p:cNvSpPr/>
          <p:nvPr/>
        </p:nvSpPr>
        <p:spPr>
          <a:xfrm>
            <a:off x="7179707" y="5289947"/>
            <a:ext cx="2228136" cy="278368"/>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Corben" pitchFamily="34" charset="0"/>
                <a:ea typeface="Corben" pitchFamily="34" charset="-122"/>
                <a:cs typeface="Corben" pitchFamily="34" charset="-120"/>
              </a:rPr>
              <a:t>Thực hiện &amp; Hoàn tất</a:t>
            </a:r>
            <a:endParaRPr lang="en-US" sz="1750" dirty="0"/>
          </a:p>
        </p:txBody>
      </p:sp>
      <p:sp>
        <p:nvSpPr>
          <p:cNvPr id="12" name="Text 6"/>
          <p:cNvSpPr/>
          <p:nvPr/>
        </p:nvSpPr>
        <p:spPr>
          <a:xfrm>
            <a:off x="7179707" y="5675233"/>
            <a:ext cx="6826806" cy="570309"/>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Chuẩn bị dịch vụ, đến phòng khách đúng giờ, thực hiện dịch vụ chuyên nghiệp, xác nhận hoàn tất, khách đánh giá.</a:t>
            </a:r>
            <a:endParaRPr lang="en-US" sz="1400" dirty="0"/>
          </a:p>
        </p:txBody>
      </p:sp>
      <p:sp>
        <p:nvSpPr>
          <p:cNvPr id="13" name="Text 7"/>
          <p:cNvSpPr/>
          <p:nvPr/>
        </p:nvSpPr>
        <p:spPr>
          <a:xfrm>
            <a:off x="6110287" y="6624280"/>
            <a:ext cx="7896225" cy="285155"/>
          </a:xfrm>
          <a:prstGeom prst="rect">
            <a:avLst/>
          </a:prstGeom>
          <a:noFill/>
          <a:ln/>
        </p:spPr>
        <p:txBody>
          <a:bodyPr wrap="non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Quy trình này giúp khách hàng dễ dàng tiếp cận và sử dụng các dịch vụ tiện ích tại resort.</a:t>
            </a:r>
            <a:endParaRPr lang="en-US" sz="1400" dirty="0"/>
          </a:p>
        </p:txBody>
      </p:sp>
      <p:sp>
        <p:nvSpPr>
          <p:cNvPr id="14" name="Text 8"/>
          <p:cNvSpPr/>
          <p:nvPr/>
        </p:nvSpPr>
        <p:spPr>
          <a:xfrm>
            <a:off x="6110287" y="7109936"/>
            <a:ext cx="7896225" cy="570309"/>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Mẹo: Xác nhận nhanh để khách không chờ lâu, cập nhật trạng thái thường xuyên, và luôn lịch sự với khách.</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433"/>
          </a:xfrm>
          <a:prstGeom prst="rect">
            <a:avLst/>
          </a:prstGeom>
        </p:spPr>
      </p:pic>
      <p:sp>
        <p:nvSpPr>
          <p:cNvPr id="3" name="Text 0"/>
          <p:cNvSpPr/>
          <p:nvPr/>
        </p:nvSpPr>
        <p:spPr>
          <a:xfrm>
            <a:off x="6201370" y="561737"/>
            <a:ext cx="7714059" cy="1276826"/>
          </a:xfrm>
          <a:prstGeom prst="rect">
            <a:avLst/>
          </a:prstGeom>
          <a:noFill/>
          <a:ln/>
        </p:spPr>
        <p:txBody>
          <a:bodyPr wrap="square" lIns="0" tIns="0" rIns="0" bIns="0" rtlCol="0" anchor="t"/>
          <a:lstStyle/>
          <a:p>
            <a:pPr algn="l" indent="0" marL="0">
              <a:lnSpc>
                <a:spcPts val="5000"/>
              </a:lnSpc>
              <a:buNone/>
            </a:pPr>
            <a:r>
              <a:rPr lang="en-US" sz="4000" dirty="0">
                <a:solidFill>
                  <a:srgbClr val="1B1B27"/>
                </a:solidFill>
                <a:latin typeface="Corben" pitchFamily="34" charset="0"/>
                <a:ea typeface="Corben" pitchFamily="34" charset="-122"/>
                <a:cs typeface="Corben" pitchFamily="34" charset="-120"/>
              </a:rPr>
              <a:t>HƯỚNG DẪN CHO LỄ TÂN: Giám sát &amp; Hỗ trợ Hệ thống</a:t>
            </a:r>
            <a:endParaRPr lang="en-US" sz="4000" dirty="0"/>
          </a:p>
        </p:txBody>
      </p:sp>
      <p:sp>
        <p:nvSpPr>
          <p:cNvPr id="4" name="Shape 1"/>
          <p:cNvSpPr/>
          <p:nvPr/>
        </p:nvSpPr>
        <p:spPr>
          <a:xfrm>
            <a:off x="6201370" y="2144911"/>
            <a:ext cx="459581" cy="459581"/>
          </a:xfrm>
          <a:prstGeom prst="roundRect">
            <a:avLst>
              <a:gd name="adj" fmla="val 18671"/>
            </a:avLst>
          </a:prstGeom>
          <a:solidFill>
            <a:srgbClr val="D2D9F9"/>
          </a:solidFill>
          <a:ln w="7620">
            <a:solidFill>
              <a:srgbClr val="B8BFDF"/>
            </a:solidFill>
            <a:prstDash val="solid"/>
          </a:ln>
        </p:spPr>
      </p:sp>
      <p:sp>
        <p:nvSpPr>
          <p:cNvPr id="5" name="Text 2"/>
          <p:cNvSpPr/>
          <p:nvPr/>
        </p:nvSpPr>
        <p:spPr>
          <a:xfrm>
            <a:off x="6865144" y="2215039"/>
            <a:ext cx="2553772" cy="319207"/>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Corben" pitchFamily="34" charset="0"/>
                <a:ea typeface="Corben" pitchFamily="34" charset="-122"/>
                <a:cs typeface="Corben" pitchFamily="34" charset="-120"/>
              </a:rPr>
              <a:t>Giám sát Dashboard</a:t>
            </a:r>
            <a:endParaRPr lang="en-US" sz="2000" dirty="0"/>
          </a:p>
        </p:txBody>
      </p:sp>
      <p:sp>
        <p:nvSpPr>
          <p:cNvPr id="6" name="Text 3"/>
          <p:cNvSpPr/>
          <p:nvPr/>
        </p:nvSpPr>
        <p:spPr>
          <a:xfrm>
            <a:off x="6865144" y="2656761"/>
            <a:ext cx="7050286" cy="65365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Đăng nhập vào Admin Dashboard, theo dõi tất cả yêu cầu đang hoạt động (xe, dịch vụ), kiểm tra trạng thái tài xế và nhân viên.</a:t>
            </a:r>
            <a:endParaRPr lang="en-US" sz="1600" dirty="0"/>
          </a:p>
        </p:txBody>
      </p:sp>
      <p:sp>
        <p:nvSpPr>
          <p:cNvPr id="7" name="Shape 4"/>
          <p:cNvSpPr/>
          <p:nvPr/>
        </p:nvSpPr>
        <p:spPr>
          <a:xfrm>
            <a:off x="6201370" y="3718917"/>
            <a:ext cx="459581" cy="459581"/>
          </a:xfrm>
          <a:prstGeom prst="roundRect">
            <a:avLst>
              <a:gd name="adj" fmla="val 18671"/>
            </a:avLst>
          </a:prstGeom>
          <a:solidFill>
            <a:srgbClr val="D2D9F9"/>
          </a:solidFill>
          <a:ln w="7620">
            <a:solidFill>
              <a:srgbClr val="B8BFDF"/>
            </a:solidFill>
            <a:prstDash val="solid"/>
          </a:ln>
        </p:spPr>
      </p:sp>
      <p:sp>
        <p:nvSpPr>
          <p:cNvPr id="8" name="Text 5"/>
          <p:cNvSpPr/>
          <p:nvPr/>
        </p:nvSpPr>
        <p:spPr>
          <a:xfrm>
            <a:off x="6865144" y="3789045"/>
            <a:ext cx="3407569" cy="319207"/>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Corben" pitchFamily="34" charset="0"/>
                <a:ea typeface="Corben" pitchFamily="34" charset="-122"/>
                <a:cs typeface="Corben" pitchFamily="34" charset="-120"/>
              </a:rPr>
              <a:t>Hỗ trợ &amp; Phân công thủ công</a:t>
            </a:r>
            <a:endParaRPr lang="en-US" sz="2000" dirty="0"/>
          </a:p>
        </p:txBody>
      </p:sp>
      <p:sp>
        <p:nvSpPr>
          <p:cNvPr id="9" name="Text 6"/>
          <p:cNvSpPr/>
          <p:nvPr/>
        </p:nvSpPr>
        <p:spPr>
          <a:xfrm>
            <a:off x="6865144" y="4230767"/>
            <a:ext cx="7050286" cy="980480"/>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Nếu AI không thể phân công (tài xế bận, nhân viên offline), bạn có thể phân công thủ công. Liên hệ trực tiếp với tài xế/nhân viên nếu cần.</a:t>
            </a:r>
            <a:endParaRPr lang="en-US" sz="1600" dirty="0"/>
          </a:p>
        </p:txBody>
      </p:sp>
      <p:sp>
        <p:nvSpPr>
          <p:cNvPr id="10" name="Shape 7"/>
          <p:cNvSpPr/>
          <p:nvPr/>
        </p:nvSpPr>
        <p:spPr>
          <a:xfrm>
            <a:off x="6201370" y="5619750"/>
            <a:ext cx="459581" cy="459581"/>
          </a:xfrm>
          <a:prstGeom prst="roundRect">
            <a:avLst>
              <a:gd name="adj" fmla="val 18671"/>
            </a:avLst>
          </a:prstGeom>
          <a:solidFill>
            <a:srgbClr val="D2D9F9"/>
          </a:solidFill>
          <a:ln w="7620">
            <a:solidFill>
              <a:srgbClr val="B8BFDF"/>
            </a:solidFill>
            <a:prstDash val="solid"/>
          </a:ln>
        </p:spPr>
      </p:sp>
      <p:sp>
        <p:nvSpPr>
          <p:cNvPr id="11" name="Text 8"/>
          <p:cNvSpPr/>
          <p:nvPr/>
        </p:nvSpPr>
        <p:spPr>
          <a:xfrm>
            <a:off x="6865144" y="5689878"/>
            <a:ext cx="2712958" cy="319207"/>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Corben" pitchFamily="34" charset="0"/>
                <a:ea typeface="Corben" pitchFamily="34" charset="-122"/>
                <a:cs typeface="Corben" pitchFamily="34" charset="-120"/>
              </a:rPr>
              <a:t>Xử lý sự cố &amp; Phản hồi</a:t>
            </a:r>
            <a:endParaRPr lang="en-US" sz="2000" dirty="0"/>
          </a:p>
        </p:txBody>
      </p:sp>
      <p:sp>
        <p:nvSpPr>
          <p:cNvPr id="12" name="Text 9"/>
          <p:cNvSpPr/>
          <p:nvPr/>
        </p:nvSpPr>
        <p:spPr>
          <a:xfrm>
            <a:off x="6865144" y="6131600"/>
            <a:ext cx="7050286" cy="65365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Nếu khách phàn nàn, hãy kiểm tra chi tiết chuyến, liên hệ bộ phận liên quan, ghi chú sự cố để cải thiện.</a:t>
            </a:r>
            <a:endParaRPr lang="en-US" sz="1600" dirty="0"/>
          </a:p>
        </p:txBody>
      </p:sp>
      <p:sp>
        <p:nvSpPr>
          <p:cNvPr id="13" name="Text 10"/>
          <p:cNvSpPr/>
          <p:nvPr/>
        </p:nvSpPr>
        <p:spPr>
          <a:xfrm>
            <a:off x="6201370" y="7015043"/>
            <a:ext cx="7714059" cy="65365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Lưu ý: Giám sát thường xuyên, phản ứng nhanh với sự cố, và đảm bảo khách hàng luôn hài lòng.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7566" y="414457"/>
            <a:ext cx="8915162" cy="471011"/>
          </a:xfrm>
          <a:prstGeom prst="rect">
            <a:avLst/>
          </a:prstGeom>
          <a:noFill/>
          <a:ln/>
        </p:spPr>
        <p:txBody>
          <a:bodyPr wrap="none" lIns="0" tIns="0" rIns="0" bIns="0" rtlCol="0" anchor="t"/>
          <a:lstStyle/>
          <a:p>
            <a:pPr algn="l" indent="0" marL="0">
              <a:lnSpc>
                <a:spcPts val="3700"/>
              </a:lnSpc>
              <a:buNone/>
            </a:pPr>
            <a:r>
              <a:rPr lang="en-US" sz="2950" dirty="0">
                <a:solidFill>
                  <a:srgbClr val="1B1B27"/>
                </a:solidFill>
                <a:latin typeface="Corben" pitchFamily="34" charset="0"/>
                <a:ea typeface="Corben" pitchFamily="34" charset="-122"/>
                <a:cs typeface="Corben" pitchFamily="34" charset="-120"/>
              </a:rPr>
              <a:t>Sơ đồ Luồng Dữ liệu &amp; Tương tác Giữa các Bộ phận</a:t>
            </a:r>
            <a:endParaRPr lang="en-US" sz="2950" dirty="0"/>
          </a:p>
        </p:txBody>
      </p:sp>
      <p:pic>
        <p:nvPicPr>
          <p:cNvPr id="3" name="Image 0" descr="preencoded.png">    </p:cNvPr>
          <p:cNvPicPr>
            <a:picLocks noChangeAspect="1"/>
          </p:cNvPicPr>
          <p:nvPr/>
        </p:nvPicPr>
        <p:blipFill>
          <a:blip r:embed="rId1"/>
          <a:stretch>
            <a:fillRect/>
          </a:stretch>
        </p:blipFill>
        <p:spPr>
          <a:xfrm>
            <a:off x="2528292" y="1186934"/>
            <a:ext cx="9573816" cy="7386638"/>
          </a:xfrm>
          <a:prstGeom prst="rect">
            <a:avLst/>
          </a:prstGeom>
        </p:spPr>
      </p:pic>
      <p:sp>
        <p:nvSpPr>
          <p:cNvPr id="4" name="Text 1"/>
          <p:cNvSpPr/>
          <p:nvPr/>
        </p:nvSpPr>
        <p:spPr>
          <a:xfrm>
            <a:off x="6468086" y="4465359"/>
            <a:ext cx="1669758" cy="763609"/>
          </a:xfrm>
          <a:prstGeom prst="rect">
            <a:avLst/>
          </a:prstGeom>
          <a:noFill/>
          <a:ln/>
        </p:spPr>
        <p:txBody>
          <a:bodyPr wrap="square" lIns="0" tIns="0" rIns="0" bIns="0" rtlCol="0" anchor="t"/>
          <a:lstStyle/>
          <a:p>
            <a:pPr algn="ctr" indent="0" marL="0">
              <a:lnSpc>
                <a:spcPts val="1650"/>
              </a:lnSpc>
              <a:buNone/>
            </a:pPr>
            <a:r>
              <a:rPr lang="en-US" sz="1350" dirty="0">
                <a:solidFill>
                  <a:srgbClr val="FFFFFF"/>
                </a:solidFill>
                <a:latin typeface="Corben" pitchFamily="34" charset="0"/>
                <a:ea typeface="Corben" pitchFamily="34" charset="-122"/>
                <a:cs typeface="Corben" pitchFamily="34" charset="-120"/>
              </a:rPr>
              <a:t>Data Flow Overview</a:t>
            </a:r>
            <a:endParaRPr lang="en-US" sz="1350" dirty="0"/>
          </a:p>
        </p:txBody>
      </p:sp>
      <p:sp>
        <p:nvSpPr>
          <p:cNvPr id="5" name="Text 2"/>
          <p:cNvSpPr/>
          <p:nvPr/>
        </p:nvSpPr>
        <p:spPr>
          <a:xfrm>
            <a:off x="8110694" y="6746640"/>
            <a:ext cx="2484061" cy="381805"/>
          </a:xfrm>
          <a:prstGeom prst="rect">
            <a:avLst/>
          </a:prstGeom>
          <a:noFill/>
          <a:ln/>
        </p:spPr>
        <p:txBody>
          <a:bodyPr wrap="none" lIns="0" tIns="0" rIns="0" bIns="0" rtlCol="0" anchor="t"/>
          <a:lstStyle/>
          <a:p>
            <a:pPr algn="ctr" indent="0" marL="0">
              <a:lnSpc>
                <a:spcPts val="1650"/>
              </a:lnSpc>
              <a:buNone/>
            </a:pPr>
            <a:r>
              <a:rPr lang="en-US" sz="1350" dirty="0">
                <a:solidFill>
                  <a:srgbClr val="404155"/>
                </a:solidFill>
                <a:latin typeface="Corben" pitchFamily="34" charset="0"/>
                <a:ea typeface="Corben" pitchFamily="34" charset="-122"/>
                <a:cs typeface="Corben" pitchFamily="34" charset="-120"/>
              </a:rPr>
              <a:t>AI Auto-assign</a:t>
            </a:r>
            <a:endParaRPr lang="en-US" sz="1350" dirty="0"/>
          </a:p>
        </p:txBody>
      </p:sp>
      <p:sp>
        <p:nvSpPr>
          <p:cNvPr id="6" name="Text 3"/>
          <p:cNvSpPr/>
          <p:nvPr/>
        </p:nvSpPr>
        <p:spPr>
          <a:xfrm>
            <a:off x="8110694" y="7237047"/>
            <a:ext cx="2484061" cy="610887"/>
          </a:xfrm>
          <a:prstGeom prst="rect">
            <a:avLst/>
          </a:prstGeom>
          <a:noFill/>
          <a:ln/>
        </p:spPr>
        <p:txBody>
          <a:bodyPr wrap="square" lIns="0" tIns="0" rIns="0" bIns="0" rtlCol="0" anchor="t"/>
          <a:lstStyle/>
          <a:p>
            <a:pPr algn="ctr" indent="0" marL="0">
              <a:lnSpc>
                <a:spcPts val="1350"/>
              </a:lnSpc>
              <a:buNone/>
            </a:pPr>
            <a:r>
              <a:rPr lang="en-US" sz="1050" dirty="0">
                <a:solidFill>
                  <a:srgbClr val="404155"/>
                </a:solidFill>
                <a:latin typeface="Nobile" pitchFamily="34" charset="0"/>
                <a:ea typeface="Nobile" pitchFamily="34" charset="-122"/>
                <a:cs typeface="Nobile" pitchFamily="34" charset="-120"/>
              </a:rPr>
              <a:t>Select best staff/driver</a:t>
            </a:r>
            <a:endParaRPr lang="en-US" sz="1050" dirty="0"/>
          </a:p>
        </p:txBody>
      </p:sp>
      <p:sp>
        <p:nvSpPr>
          <p:cNvPr id="7" name="Text 4"/>
          <p:cNvSpPr/>
          <p:nvPr/>
        </p:nvSpPr>
        <p:spPr>
          <a:xfrm>
            <a:off x="2924942" y="4112190"/>
            <a:ext cx="2538363" cy="763609"/>
          </a:xfrm>
          <a:prstGeom prst="rect">
            <a:avLst/>
          </a:prstGeom>
          <a:noFill/>
          <a:ln/>
        </p:spPr>
        <p:txBody>
          <a:bodyPr wrap="square" lIns="0" tIns="0" rIns="0" bIns="0" rtlCol="0" anchor="t"/>
          <a:lstStyle/>
          <a:p>
            <a:pPr algn="ctr" indent="0" marL="0">
              <a:lnSpc>
                <a:spcPts val="1650"/>
              </a:lnSpc>
              <a:buNone/>
            </a:pPr>
            <a:r>
              <a:rPr lang="en-US" sz="1350" dirty="0">
                <a:solidFill>
                  <a:srgbClr val="404155"/>
                </a:solidFill>
                <a:latin typeface="Corben" pitchFamily="34" charset="0"/>
                <a:ea typeface="Corben" pitchFamily="34" charset="-122"/>
                <a:cs typeface="Corben" pitchFamily="34" charset="-120"/>
              </a:rPr>
              <a:t>Completion &amp; Feedback</a:t>
            </a:r>
            <a:endParaRPr lang="en-US" sz="1350" dirty="0"/>
          </a:p>
        </p:txBody>
      </p:sp>
      <p:sp>
        <p:nvSpPr>
          <p:cNvPr id="8" name="Text 5"/>
          <p:cNvSpPr/>
          <p:nvPr/>
        </p:nvSpPr>
        <p:spPr>
          <a:xfrm>
            <a:off x="2924942" y="4984401"/>
            <a:ext cx="2538363" cy="610887"/>
          </a:xfrm>
          <a:prstGeom prst="rect">
            <a:avLst/>
          </a:prstGeom>
          <a:noFill/>
          <a:ln/>
        </p:spPr>
        <p:txBody>
          <a:bodyPr wrap="square" lIns="0" tIns="0" rIns="0" bIns="0" rtlCol="0" anchor="t"/>
          <a:lstStyle/>
          <a:p>
            <a:pPr algn="ctr" indent="0" marL="0">
              <a:lnSpc>
                <a:spcPts val="1350"/>
              </a:lnSpc>
              <a:buNone/>
            </a:pPr>
            <a:r>
              <a:rPr lang="en-US" sz="1050" dirty="0">
                <a:solidFill>
                  <a:srgbClr val="404155"/>
                </a:solidFill>
                <a:latin typeface="Nobile" pitchFamily="34" charset="0"/>
                <a:ea typeface="Nobile" pitchFamily="34" charset="-122"/>
                <a:cs typeface="Nobile" pitchFamily="34" charset="-120"/>
              </a:rPr>
              <a:t>Mark done and evaluate</a:t>
            </a:r>
            <a:endParaRPr lang="en-US" sz="1050" dirty="0"/>
          </a:p>
        </p:txBody>
      </p:sp>
      <p:sp>
        <p:nvSpPr>
          <p:cNvPr id="9" name="Text 6"/>
          <p:cNvSpPr/>
          <p:nvPr/>
        </p:nvSpPr>
        <p:spPr>
          <a:xfrm>
            <a:off x="3970237" y="6555738"/>
            <a:ext cx="2484062" cy="763609"/>
          </a:xfrm>
          <a:prstGeom prst="rect">
            <a:avLst/>
          </a:prstGeom>
          <a:noFill/>
          <a:ln/>
        </p:spPr>
        <p:txBody>
          <a:bodyPr wrap="square" lIns="0" tIns="0" rIns="0" bIns="0" rtlCol="0" anchor="t"/>
          <a:lstStyle/>
          <a:p>
            <a:pPr algn="ctr" indent="0" marL="0">
              <a:lnSpc>
                <a:spcPts val="1650"/>
              </a:lnSpc>
              <a:buNone/>
            </a:pPr>
            <a:r>
              <a:rPr lang="en-US" sz="1350" dirty="0">
                <a:solidFill>
                  <a:srgbClr val="404155"/>
                </a:solidFill>
                <a:latin typeface="Corben" pitchFamily="34" charset="0"/>
                <a:ea typeface="Corben" pitchFamily="34" charset="-122"/>
                <a:cs typeface="Corben" pitchFamily="34" charset="-120"/>
              </a:rPr>
              <a:t>Staff/Driver Action</a:t>
            </a:r>
            <a:endParaRPr lang="en-US" sz="1350" dirty="0"/>
          </a:p>
        </p:txBody>
      </p:sp>
      <p:sp>
        <p:nvSpPr>
          <p:cNvPr id="10" name="Text 7"/>
          <p:cNvSpPr/>
          <p:nvPr/>
        </p:nvSpPr>
        <p:spPr>
          <a:xfrm>
            <a:off x="3970237" y="7427948"/>
            <a:ext cx="2484062" cy="610887"/>
          </a:xfrm>
          <a:prstGeom prst="rect">
            <a:avLst/>
          </a:prstGeom>
          <a:noFill/>
          <a:ln/>
        </p:spPr>
        <p:txBody>
          <a:bodyPr wrap="square" lIns="0" tIns="0" rIns="0" bIns="0" rtlCol="0" anchor="t"/>
          <a:lstStyle/>
          <a:p>
            <a:pPr algn="ctr" indent="0" marL="0">
              <a:lnSpc>
                <a:spcPts val="1350"/>
              </a:lnSpc>
              <a:buNone/>
            </a:pPr>
            <a:r>
              <a:rPr lang="en-US" sz="1050" dirty="0">
                <a:solidFill>
                  <a:srgbClr val="404155"/>
                </a:solidFill>
                <a:latin typeface="Nobile" pitchFamily="34" charset="0"/>
                <a:ea typeface="Nobile" pitchFamily="34" charset="-122"/>
                <a:cs typeface="Nobile" pitchFamily="34" charset="-120"/>
              </a:rPr>
              <a:t>Accept and perform service</a:t>
            </a:r>
            <a:endParaRPr lang="en-US" sz="1050" dirty="0"/>
          </a:p>
        </p:txBody>
      </p:sp>
      <p:sp>
        <p:nvSpPr>
          <p:cNvPr id="11" name="Text 8"/>
          <p:cNvSpPr/>
          <p:nvPr/>
        </p:nvSpPr>
        <p:spPr>
          <a:xfrm>
            <a:off x="9142413" y="4098615"/>
            <a:ext cx="2538363" cy="763608"/>
          </a:xfrm>
          <a:prstGeom prst="rect">
            <a:avLst/>
          </a:prstGeom>
          <a:noFill/>
          <a:ln/>
        </p:spPr>
        <p:txBody>
          <a:bodyPr wrap="square" lIns="0" tIns="0" rIns="0" bIns="0" rtlCol="0" anchor="t"/>
          <a:lstStyle/>
          <a:p>
            <a:pPr algn="ctr" indent="0" marL="0">
              <a:lnSpc>
                <a:spcPts val="1650"/>
              </a:lnSpc>
              <a:buNone/>
            </a:pPr>
            <a:r>
              <a:rPr lang="en-US" sz="1350" dirty="0">
                <a:solidFill>
                  <a:srgbClr val="404155"/>
                </a:solidFill>
                <a:latin typeface="Corben" pitchFamily="34" charset="0"/>
                <a:ea typeface="Corben" pitchFamily="34" charset="-122"/>
                <a:cs typeface="Corben" pitchFamily="34" charset="-120"/>
              </a:rPr>
              <a:t>System Processing</a:t>
            </a:r>
            <a:endParaRPr lang="en-US" sz="1350" dirty="0"/>
          </a:p>
        </p:txBody>
      </p:sp>
      <p:sp>
        <p:nvSpPr>
          <p:cNvPr id="12" name="Text 9"/>
          <p:cNvSpPr/>
          <p:nvPr/>
        </p:nvSpPr>
        <p:spPr>
          <a:xfrm>
            <a:off x="9142413" y="4970825"/>
            <a:ext cx="2538363" cy="610887"/>
          </a:xfrm>
          <a:prstGeom prst="rect">
            <a:avLst/>
          </a:prstGeom>
          <a:noFill/>
          <a:ln/>
        </p:spPr>
        <p:txBody>
          <a:bodyPr wrap="square" lIns="0" tIns="0" rIns="0" bIns="0" rtlCol="0" anchor="t"/>
          <a:lstStyle/>
          <a:p>
            <a:pPr algn="ctr" indent="0" marL="0">
              <a:lnSpc>
                <a:spcPts val="1350"/>
              </a:lnSpc>
              <a:buNone/>
            </a:pPr>
            <a:r>
              <a:rPr lang="en-US" sz="1050" dirty="0">
                <a:solidFill>
                  <a:srgbClr val="404155"/>
                </a:solidFill>
                <a:latin typeface="Nobile" pitchFamily="34" charset="0"/>
                <a:ea typeface="Nobile" pitchFamily="34" charset="-122"/>
                <a:cs typeface="Nobile" pitchFamily="34" charset="-120"/>
              </a:rPr>
              <a:t>Validate &amp; store request</a:t>
            </a:r>
            <a:endParaRPr lang="en-US" sz="1050" dirty="0"/>
          </a:p>
        </p:txBody>
      </p:sp>
      <p:sp>
        <p:nvSpPr>
          <p:cNvPr id="13" name="Text 10"/>
          <p:cNvSpPr/>
          <p:nvPr/>
        </p:nvSpPr>
        <p:spPr>
          <a:xfrm>
            <a:off x="5979376" y="1744154"/>
            <a:ext cx="2551938" cy="381804"/>
          </a:xfrm>
          <a:prstGeom prst="rect">
            <a:avLst/>
          </a:prstGeom>
          <a:noFill/>
          <a:ln/>
        </p:spPr>
        <p:txBody>
          <a:bodyPr wrap="none" lIns="0" tIns="0" rIns="0" bIns="0" rtlCol="0" anchor="t"/>
          <a:lstStyle/>
          <a:p>
            <a:pPr algn="ctr" indent="0" marL="0">
              <a:lnSpc>
                <a:spcPts val="1650"/>
              </a:lnSpc>
              <a:buNone/>
            </a:pPr>
            <a:r>
              <a:rPr lang="en-US" sz="1350" dirty="0">
                <a:solidFill>
                  <a:srgbClr val="404155"/>
                </a:solidFill>
                <a:latin typeface="Corben" pitchFamily="34" charset="0"/>
                <a:ea typeface="Corben" pitchFamily="34" charset="-122"/>
                <a:cs typeface="Corben" pitchFamily="34" charset="-120"/>
              </a:rPr>
              <a:t>Guest Request</a:t>
            </a:r>
            <a:endParaRPr lang="en-US" sz="1350" dirty="0"/>
          </a:p>
        </p:txBody>
      </p:sp>
      <p:sp>
        <p:nvSpPr>
          <p:cNvPr id="14" name="Text 11"/>
          <p:cNvSpPr/>
          <p:nvPr/>
        </p:nvSpPr>
        <p:spPr>
          <a:xfrm>
            <a:off x="5979376" y="2234561"/>
            <a:ext cx="2551938" cy="610887"/>
          </a:xfrm>
          <a:prstGeom prst="rect">
            <a:avLst/>
          </a:prstGeom>
          <a:noFill/>
          <a:ln/>
        </p:spPr>
        <p:txBody>
          <a:bodyPr wrap="square" lIns="0" tIns="0" rIns="0" bIns="0" rtlCol="0" anchor="t"/>
          <a:lstStyle/>
          <a:p>
            <a:pPr algn="ctr" indent="0" marL="0">
              <a:lnSpc>
                <a:spcPts val="1350"/>
              </a:lnSpc>
              <a:buNone/>
            </a:pPr>
            <a:r>
              <a:rPr lang="en-US" sz="1050" dirty="0">
                <a:solidFill>
                  <a:srgbClr val="404155"/>
                </a:solidFill>
                <a:latin typeface="Nobile" pitchFamily="34" charset="0"/>
                <a:ea typeface="Nobile" pitchFamily="34" charset="-122"/>
                <a:cs typeface="Nobile" pitchFamily="34" charset="-120"/>
              </a:rPr>
              <a:t>Booking details submitted</a:t>
            </a:r>
            <a:endParaRPr lang="en-US" sz="1050" dirty="0"/>
          </a:p>
        </p:txBody>
      </p:sp>
      <p:sp>
        <p:nvSpPr>
          <p:cNvPr id="15" name="Text 12"/>
          <p:cNvSpPr/>
          <p:nvPr/>
        </p:nvSpPr>
        <p:spPr>
          <a:xfrm>
            <a:off x="527566" y="8743117"/>
            <a:ext cx="13575268" cy="482203"/>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Sơ đồ này minh họa cách khách hàng, hệ thống, AI, tài xế, và nhân viên tương tác với nhau. Từ khi khách đặt yêu cầu, hệ thống xử lý, AI phân công, nhân viên/tài xế thực hiện, cho đến khi hoàn tất và khách đánh giá. Mỗi bước đều được ghi nhận để cải thiện dịch vụ.</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8422" y="619482"/>
            <a:ext cx="8026241" cy="632460"/>
          </a:xfrm>
          <a:prstGeom prst="rect">
            <a:avLst/>
          </a:prstGeom>
          <a:noFill/>
          <a:ln/>
        </p:spPr>
        <p:txBody>
          <a:bodyPr wrap="none" lIns="0" tIns="0" rIns="0" bIns="0" rtlCol="0" anchor="t"/>
          <a:lstStyle/>
          <a:p>
            <a:pPr algn="l" indent="0" marL="0">
              <a:lnSpc>
                <a:spcPts val="4950"/>
              </a:lnSpc>
              <a:buNone/>
            </a:pPr>
            <a:r>
              <a:rPr lang="en-US" sz="3950" dirty="0">
                <a:solidFill>
                  <a:srgbClr val="1B1B27"/>
                </a:solidFill>
                <a:latin typeface="Corben" pitchFamily="34" charset="0"/>
                <a:ea typeface="Corben" pitchFamily="34" charset="-122"/>
                <a:cs typeface="Corben" pitchFamily="34" charset="-120"/>
              </a:rPr>
              <a:t>Các Quy tắc &amp; Thực hành Tốt nhất</a:t>
            </a:r>
            <a:endParaRPr lang="en-US" sz="3950" dirty="0"/>
          </a:p>
        </p:txBody>
      </p:sp>
      <p:sp>
        <p:nvSpPr>
          <p:cNvPr id="3" name="Shape 1"/>
          <p:cNvSpPr/>
          <p:nvPr/>
        </p:nvSpPr>
        <p:spPr>
          <a:xfrm>
            <a:off x="708422" y="1656755"/>
            <a:ext cx="4269581" cy="4298752"/>
          </a:xfrm>
          <a:prstGeom prst="roundRect">
            <a:avLst>
              <a:gd name="adj" fmla="val 1991"/>
            </a:avLst>
          </a:prstGeom>
          <a:solidFill>
            <a:srgbClr val="F9F9FF">
              <a:alpha val="95000"/>
            </a:srgbClr>
          </a:solidFill>
          <a:ln w="22860">
            <a:solidFill>
              <a:srgbClr val="B8BFDF"/>
            </a:solidFill>
            <a:prstDash val="solid"/>
          </a:ln>
        </p:spPr>
      </p:sp>
      <p:sp>
        <p:nvSpPr>
          <p:cNvPr id="4" name="Shape 2"/>
          <p:cNvSpPr/>
          <p:nvPr/>
        </p:nvSpPr>
        <p:spPr>
          <a:xfrm>
            <a:off x="731282" y="1679615"/>
            <a:ext cx="4223861" cy="607219"/>
          </a:xfrm>
          <a:prstGeom prst="roundRect">
            <a:avLst>
              <a:gd name="adj" fmla="val 9482"/>
            </a:avLst>
          </a:prstGeom>
          <a:solidFill>
            <a:srgbClr val="D2D9F9"/>
          </a:solidFill>
          <a:ln/>
        </p:spPr>
      </p:sp>
      <p:sp>
        <p:nvSpPr>
          <p:cNvPr id="5" name="Text 3"/>
          <p:cNvSpPr/>
          <p:nvPr/>
        </p:nvSpPr>
        <p:spPr>
          <a:xfrm>
            <a:off x="2691408" y="1789628"/>
            <a:ext cx="303609" cy="379452"/>
          </a:xfrm>
          <a:prstGeom prst="rect">
            <a:avLst/>
          </a:prstGeom>
          <a:noFill/>
          <a:ln/>
        </p:spPr>
        <p:txBody>
          <a:bodyPr wrap="none" lIns="0" tIns="0" rIns="0" bIns="0" rtlCol="0" anchor="t"/>
          <a:lstStyle/>
          <a:p>
            <a:pPr algn="l" indent="0" marL="0">
              <a:lnSpc>
                <a:spcPts val="2350"/>
              </a:lnSpc>
              <a:buNone/>
            </a:pPr>
            <a:r>
              <a:rPr lang="en-US" sz="2350" dirty="0">
                <a:solidFill>
                  <a:srgbClr val="404155"/>
                </a:solidFill>
                <a:latin typeface="Corben" pitchFamily="34" charset="0"/>
                <a:ea typeface="Corben" pitchFamily="34" charset="-122"/>
                <a:cs typeface="Corben" pitchFamily="34" charset="-120"/>
              </a:rPr>
              <a:t>1</a:t>
            </a:r>
            <a:endParaRPr lang="en-US" sz="2350" dirty="0"/>
          </a:p>
        </p:txBody>
      </p:sp>
      <p:sp>
        <p:nvSpPr>
          <p:cNvPr id="6" name="Text 4"/>
          <p:cNvSpPr/>
          <p:nvPr/>
        </p:nvSpPr>
        <p:spPr>
          <a:xfrm>
            <a:off x="933688" y="2489240"/>
            <a:ext cx="2530078" cy="316230"/>
          </a:xfrm>
          <a:prstGeom prst="rect">
            <a:avLst/>
          </a:prstGeom>
          <a:noFill/>
          <a:ln/>
        </p:spPr>
        <p:txBody>
          <a:bodyPr wrap="none" lIns="0" tIns="0" rIns="0" bIns="0" rtlCol="0" anchor="t"/>
          <a:lstStyle/>
          <a:p>
            <a:pPr algn="l" indent="0" marL="0">
              <a:lnSpc>
                <a:spcPts val="2450"/>
              </a:lnSpc>
              <a:buNone/>
            </a:pPr>
            <a:r>
              <a:rPr lang="en-US" sz="1950" dirty="0">
                <a:solidFill>
                  <a:srgbClr val="404155"/>
                </a:solidFill>
                <a:latin typeface="Corben" pitchFamily="34" charset="0"/>
                <a:ea typeface="Corben" pitchFamily="34" charset="-122"/>
                <a:cs typeface="Corben" pitchFamily="34" charset="-120"/>
              </a:rPr>
              <a:t>Khách hàng</a:t>
            </a:r>
            <a:endParaRPr lang="en-US" sz="1950" dirty="0"/>
          </a:p>
        </p:txBody>
      </p:sp>
      <p:sp>
        <p:nvSpPr>
          <p:cNvPr id="7" name="Text 5"/>
          <p:cNvSpPr/>
          <p:nvPr/>
        </p:nvSpPr>
        <p:spPr>
          <a:xfrm>
            <a:off x="933688" y="2926913"/>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Cho phép app truy cập GPS để hệ thống phát hiện vị trí chính xác</a:t>
            </a:r>
            <a:endParaRPr lang="en-US" sz="1550" dirty="0"/>
          </a:p>
        </p:txBody>
      </p:sp>
      <p:sp>
        <p:nvSpPr>
          <p:cNvPr id="8" name="Text 6"/>
          <p:cNvSpPr/>
          <p:nvPr/>
        </p:nvSpPr>
        <p:spPr>
          <a:xfrm>
            <a:off x="933688" y="3645456"/>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Kiểm tra thông báo thường xuyên để không bỏ lỡ cập nhật</a:t>
            </a:r>
            <a:endParaRPr lang="en-US" sz="1550" dirty="0"/>
          </a:p>
        </p:txBody>
      </p:sp>
      <p:sp>
        <p:nvSpPr>
          <p:cNvPr id="9" name="Text 7"/>
          <p:cNvSpPr/>
          <p:nvPr/>
        </p:nvSpPr>
        <p:spPr>
          <a:xfrm>
            <a:off x="933688" y="4363998"/>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Chat với tài xế/nhân viên nếu có câu hỏi</a:t>
            </a:r>
            <a:endParaRPr lang="en-US" sz="1550" dirty="0"/>
          </a:p>
        </p:txBody>
      </p:sp>
      <p:sp>
        <p:nvSpPr>
          <p:cNvPr id="10" name="Text 8"/>
          <p:cNvSpPr/>
          <p:nvPr/>
        </p:nvSpPr>
        <p:spPr>
          <a:xfrm>
            <a:off x="933688" y="5082540"/>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Đánh giá dịch vụ sau khi hoàn tất để giúp cải thiện</a:t>
            </a:r>
            <a:endParaRPr lang="en-US" sz="1550" dirty="0"/>
          </a:p>
        </p:txBody>
      </p:sp>
      <p:sp>
        <p:nvSpPr>
          <p:cNvPr id="11" name="Shape 9"/>
          <p:cNvSpPr/>
          <p:nvPr/>
        </p:nvSpPr>
        <p:spPr>
          <a:xfrm>
            <a:off x="5180409" y="1656755"/>
            <a:ext cx="4269581" cy="4298752"/>
          </a:xfrm>
          <a:prstGeom prst="roundRect">
            <a:avLst>
              <a:gd name="adj" fmla="val 1991"/>
            </a:avLst>
          </a:prstGeom>
          <a:solidFill>
            <a:srgbClr val="F9F9FF">
              <a:alpha val="95000"/>
            </a:srgbClr>
          </a:solidFill>
          <a:ln w="22860">
            <a:solidFill>
              <a:srgbClr val="B8BFDF"/>
            </a:solidFill>
            <a:prstDash val="solid"/>
          </a:ln>
        </p:spPr>
      </p:sp>
      <p:sp>
        <p:nvSpPr>
          <p:cNvPr id="12" name="Shape 10"/>
          <p:cNvSpPr/>
          <p:nvPr/>
        </p:nvSpPr>
        <p:spPr>
          <a:xfrm>
            <a:off x="5203269" y="1679615"/>
            <a:ext cx="4223861" cy="607219"/>
          </a:xfrm>
          <a:prstGeom prst="roundRect">
            <a:avLst>
              <a:gd name="adj" fmla="val 9482"/>
            </a:avLst>
          </a:prstGeom>
          <a:solidFill>
            <a:srgbClr val="D2D9F9"/>
          </a:solidFill>
          <a:ln/>
        </p:spPr>
      </p:sp>
      <p:sp>
        <p:nvSpPr>
          <p:cNvPr id="13" name="Text 11"/>
          <p:cNvSpPr/>
          <p:nvPr/>
        </p:nvSpPr>
        <p:spPr>
          <a:xfrm>
            <a:off x="7163395" y="1789628"/>
            <a:ext cx="303609" cy="379452"/>
          </a:xfrm>
          <a:prstGeom prst="rect">
            <a:avLst/>
          </a:prstGeom>
          <a:noFill/>
          <a:ln/>
        </p:spPr>
        <p:txBody>
          <a:bodyPr wrap="none" lIns="0" tIns="0" rIns="0" bIns="0" rtlCol="0" anchor="t"/>
          <a:lstStyle/>
          <a:p>
            <a:pPr algn="l" indent="0" marL="0">
              <a:lnSpc>
                <a:spcPts val="2350"/>
              </a:lnSpc>
              <a:buNone/>
            </a:pPr>
            <a:r>
              <a:rPr lang="en-US" sz="2350" dirty="0">
                <a:solidFill>
                  <a:srgbClr val="404155"/>
                </a:solidFill>
                <a:latin typeface="Corben" pitchFamily="34" charset="0"/>
                <a:ea typeface="Corben" pitchFamily="34" charset="-122"/>
                <a:cs typeface="Corben" pitchFamily="34" charset="-120"/>
              </a:rPr>
              <a:t>2</a:t>
            </a:r>
            <a:endParaRPr lang="en-US" sz="2350" dirty="0"/>
          </a:p>
        </p:txBody>
      </p:sp>
      <p:sp>
        <p:nvSpPr>
          <p:cNvPr id="14" name="Text 12"/>
          <p:cNvSpPr/>
          <p:nvPr/>
        </p:nvSpPr>
        <p:spPr>
          <a:xfrm>
            <a:off x="5405676" y="2489240"/>
            <a:ext cx="2530078" cy="316230"/>
          </a:xfrm>
          <a:prstGeom prst="rect">
            <a:avLst/>
          </a:prstGeom>
          <a:noFill/>
          <a:ln/>
        </p:spPr>
        <p:txBody>
          <a:bodyPr wrap="none" lIns="0" tIns="0" rIns="0" bIns="0" rtlCol="0" anchor="t"/>
          <a:lstStyle/>
          <a:p>
            <a:pPr algn="l" indent="0" marL="0">
              <a:lnSpc>
                <a:spcPts val="2450"/>
              </a:lnSpc>
              <a:buNone/>
            </a:pPr>
            <a:r>
              <a:rPr lang="en-US" sz="1950" dirty="0">
                <a:solidFill>
                  <a:srgbClr val="404155"/>
                </a:solidFill>
                <a:latin typeface="Corben" pitchFamily="34" charset="0"/>
                <a:ea typeface="Corben" pitchFamily="34" charset="-122"/>
                <a:cs typeface="Corben" pitchFamily="34" charset="-120"/>
              </a:rPr>
              <a:t>Nhân viên</a:t>
            </a:r>
            <a:endParaRPr lang="en-US" sz="1950" dirty="0"/>
          </a:p>
        </p:txBody>
      </p:sp>
      <p:sp>
        <p:nvSpPr>
          <p:cNvPr id="15" name="Text 13"/>
          <p:cNvSpPr/>
          <p:nvPr/>
        </p:nvSpPr>
        <p:spPr>
          <a:xfrm>
            <a:off x="5405676" y="2926913"/>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Giữ app mở để nhận thông báo yêu cầu</a:t>
            </a:r>
            <a:endParaRPr lang="en-US" sz="1550" dirty="0"/>
          </a:p>
        </p:txBody>
      </p:sp>
      <p:sp>
        <p:nvSpPr>
          <p:cNvPr id="16" name="Text 14"/>
          <p:cNvSpPr/>
          <p:nvPr/>
        </p:nvSpPr>
        <p:spPr>
          <a:xfrm>
            <a:off x="5405676" y="3645456"/>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Chấp nhận/xác nhận yêu cầu trong 30 giây</a:t>
            </a:r>
            <a:endParaRPr lang="en-US" sz="1550" dirty="0"/>
          </a:p>
        </p:txBody>
      </p:sp>
      <p:sp>
        <p:nvSpPr>
          <p:cNvPr id="17" name="Text 15"/>
          <p:cNvSpPr/>
          <p:nvPr/>
        </p:nvSpPr>
        <p:spPr>
          <a:xfrm>
            <a:off x="5405676" y="4363998"/>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Cập nhật trạng thái kịp thời (đang di chuyển, đã đến, đang thực hiện)</a:t>
            </a:r>
            <a:endParaRPr lang="en-US" sz="1550" dirty="0"/>
          </a:p>
        </p:txBody>
      </p:sp>
      <p:sp>
        <p:nvSpPr>
          <p:cNvPr id="18" name="Text 16"/>
          <p:cNvSpPr/>
          <p:nvPr/>
        </p:nvSpPr>
        <p:spPr>
          <a:xfrm>
            <a:off x="5405676" y="5082540"/>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Chat với khách để xác nhận chi tiết</a:t>
            </a:r>
            <a:endParaRPr lang="en-US" sz="1550" dirty="0"/>
          </a:p>
        </p:txBody>
      </p:sp>
      <p:sp>
        <p:nvSpPr>
          <p:cNvPr id="19" name="Shape 17"/>
          <p:cNvSpPr/>
          <p:nvPr/>
        </p:nvSpPr>
        <p:spPr>
          <a:xfrm>
            <a:off x="9652397" y="1656755"/>
            <a:ext cx="4269581" cy="4298752"/>
          </a:xfrm>
          <a:prstGeom prst="roundRect">
            <a:avLst>
              <a:gd name="adj" fmla="val 1991"/>
            </a:avLst>
          </a:prstGeom>
          <a:solidFill>
            <a:srgbClr val="F9F9FF">
              <a:alpha val="95000"/>
            </a:srgbClr>
          </a:solidFill>
          <a:ln w="22860">
            <a:solidFill>
              <a:srgbClr val="B8BFDF"/>
            </a:solidFill>
            <a:prstDash val="solid"/>
          </a:ln>
        </p:spPr>
      </p:sp>
      <p:sp>
        <p:nvSpPr>
          <p:cNvPr id="20" name="Shape 18"/>
          <p:cNvSpPr/>
          <p:nvPr/>
        </p:nvSpPr>
        <p:spPr>
          <a:xfrm>
            <a:off x="9675257" y="1679615"/>
            <a:ext cx="4223861" cy="607219"/>
          </a:xfrm>
          <a:prstGeom prst="roundRect">
            <a:avLst>
              <a:gd name="adj" fmla="val 9482"/>
            </a:avLst>
          </a:prstGeom>
          <a:solidFill>
            <a:srgbClr val="D2D9F9"/>
          </a:solidFill>
          <a:ln/>
        </p:spPr>
      </p:sp>
      <p:sp>
        <p:nvSpPr>
          <p:cNvPr id="21" name="Text 19"/>
          <p:cNvSpPr/>
          <p:nvPr/>
        </p:nvSpPr>
        <p:spPr>
          <a:xfrm>
            <a:off x="11635383" y="1789628"/>
            <a:ext cx="303609" cy="379452"/>
          </a:xfrm>
          <a:prstGeom prst="rect">
            <a:avLst/>
          </a:prstGeom>
          <a:noFill/>
          <a:ln/>
        </p:spPr>
        <p:txBody>
          <a:bodyPr wrap="none" lIns="0" tIns="0" rIns="0" bIns="0" rtlCol="0" anchor="t"/>
          <a:lstStyle/>
          <a:p>
            <a:pPr algn="l" indent="0" marL="0">
              <a:lnSpc>
                <a:spcPts val="2350"/>
              </a:lnSpc>
              <a:buNone/>
            </a:pPr>
            <a:r>
              <a:rPr lang="en-US" sz="2350" dirty="0">
                <a:solidFill>
                  <a:srgbClr val="404155"/>
                </a:solidFill>
                <a:latin typeface="Corben" pitchFamily="34" charset="0"/>
                <a:ea typeface="Corben" pitchFamily="34" charset="-122"/>
                <a:cs typeface="Corben" pitchFamily="34" charset="-120"/>
              </a:rPr>
              <a:t>3</a:t>
            </a:r>
            <a:endParaRPr lang="en-US" sz="2350" dirty="0"/>
          </a:p>
        </p:txBody>
      </p:sp>
      <p:sp>
        <p:nvSpPr>
          <p:cNvPr id="22" name="Text 20"/>
          <p:cNvSpPr/>
          <p:nvPr/>
        </p:nvSpPr>
        <p:spPr>
          <a:xfrm>
            <a:off x="9877663" y="2489240"/>
            <a:ext cx="2530078" cy="316230"/>
          </a:xfrm>
          <a:prstGeom prst="rect">
            <a:avLst/>
          </a:prstGeom>
          <a:noFill/>
          <a:ln/>
        </p:spPr>
        <p:txBody>
          <a:bodyPr wrap="none" lIns="0" tIns="0" rIns="0" bIns="0" rtlCol="0" anchor="t"/>
          <a:lstStyle/>
          <a:p>
            <a:pPr algn="l" indent="0" marL="0">
              <a:lnSpc>
                <a:spcPts val="2450"/>
              </a:lnSpc>
              <a:buNone/>
            </a:pPr>
            <a:r>
              <a:rPr lang="en-US" sz="1950" dirty="0">
                <a:solidFill>
                  <a:srgbClr val="404155"/>
                </a:solidFill>
                <a:latin typeface="Corben" pitchFamily="34" charset="0"/>
                <a:ea typeface="Corben" pitchFamily="34" charset="-122"/>
                <a:cs typeface="Corben" pitchFamily="34" charset="-120"/>
              </a:rPr>
              <a:t>Lễ tân</a:t>
            </a:r>
            <a:endParaRPr lang="en-US" sz="1950" dirty="0"/>
          </a:p>
        </p:txBody>
      </p:sp>
      <p:sp>
        <p:nvSpPr>
          <p:cNvPr id="23" name="Text 21"/>
          <p:cNvSpPr/>
          <p:nvPr/>
        </p:nvSpPr>
        <p:spPr>
          <a:xfrm>
            <a:off x="9877663" y="2926913"/>
            <a:ext cx="3819049" cy="323850"/>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Giám sát Dashboard mỗi 30 phút</a:t>
            </a:r>
            <a:endParaRPr lang="en-US" sz="1550" dirty="0"/>
          </a:p>
        </p:txBody>
      </p:sp>
      <p:sp>
        <p:nvSpPr>
          <p:cNvPr id="24" name="Text 22"/>
          <p:cNvSpPr/>
          <p:nvPr/>
        </p:nvSpPr>
        <p:spPr>
          <a:xfrm>
            <a:off x="9877663" y="3321606"/>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Phân công thủ công nếu AI không thể phân công</a:t>
            </a:r>
            <a:endParaRPr lang="en-US" sz="1550" dirty="0"/>
          </a:p>
        </p:txBody>
      </p:sp>
      <p:sp>
        <p:nvSpPr>
          <p:cNvPr id="25" name="Text 23"/>
          <p:cNvSpPr/>
          <p:nvPr/>
        </p:nvSpPr>
        <p:spPr>
          <a:xfrm>
            <a:off x="9877663" y="4040148"/>
            <a:ext cx="3819049" cy="323850"/>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Xử lý sự cố nhanh chóng</a:t>
            </a:r>
            <a:endParaRPr lang="en-US" sz="1550" dirty="0"/>
          </a:p>
        </p:txBody>
      </p:sp>
      <p:sp>
        <p:nvSpPr>
          <p:cNvPr id="26" name="Text 24"/>
          <p:cNvSpPr/>
          <p:nvPr/>
        </p:nvSpPr>
        <p:spPr>
          <a:xfrm>
            <a:off x="9877663" y="4434840"/>
            <a:ext cx="3819049" cy="647700"/>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404155"/>
                </a:solidFill>
                <a:latin typeface="Nobile" pitchFamily="34" charset="0"/>
                <a:ea typeface="Nobile" pitchFamily="34" charset="-122"/>
                <a:cs typeface="Nobile" pitchFamily="34" charset="-120"/>
              </a:rPr>
              <a:t>✓ Ghi chú feedback để cải thiện hệ thống</a:t>
            </a:r>
            <a:endParaRPr lang="en-US" sz="1550" dirty="0"/>
          </a:p>
        </p:txBody>
      </p:sp>
      <p:sp>
        <p:nvSpPr>
          <p:cNvPr id="27" name="Text 25"/>
          <p:cNvSpPr/>
          <p:nvPr/>
        </p:nvSpPr>
        <p:spPr>
          <a:xfrm>
            <a:off x="708422" y="6183154"/>
            <a:ext cx="13213556" cy="323850"/>
          </a:xfrm>
          <a:prstGeom prst="rect">
            <a:avLst/>
          </a:prstGeom>
          <a:noFill/>
          <a:ln/>
        </p:spPr>
        <p:txBody>
          <a:bodyPr wrap="none" lIns="0" tIns="0" rIns="0" bIns="0" rtlCol="0" anchor="t"/>
          <a:lstStyle/>
          <a:p>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Tuân thủ các quy tắc này sẽ đảm bảo hệ thống hoạt động hiệu quả và khách hàng luôn hài lòng.</a:t>
            </a:r>
            <a:endParaRPr lang="en-US" sz="1550" dirty="0"/>
          </a:p>
        </p:txBody>
      </p:sp>
      <p:sp>
        <p:nvSpPr>
          <p:cNvPr id="28" name="Text 26"/>
          <p:cNvSpPr/>
          <p:nvPr/>
        </p:nvSpPr>
        <p:spPr>
          <a:xfrm>
            <a:off x="708422" y="6734651"/>
            <a:ext cx="13213556" cy="323850"/>
          </a:xfrm>
          <a:prstGeom prst="rect">
            <a:avLst/>
          </a:prstGeom>
          <a:noFill/>
          <a:ln/>
        </p:spPr>
        <p:txBody>
          <a:bodyPr wrap="none" lIns="0" tIns="0" rIns="0" bIns="0" rtlCol="0" anchor="t"/>
          <a:lstStyle/>
          <a:p>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Để có trải nghiệm tốt nhất và giải quyết mọi vấn đề, hãy tuân thủ các thực hành tốt nhất và liên hệ bộ phận hỗ trợ khi cần.</a:t>
            </a:r>
            <a:endParaRPr lang="en-US" sz="1550" dirty="0"/>
          </a:p>
        </p:txBody>
      </p:sp>
      <p:sp>
        <p:nvSpPr>
          <p:cNvPr id="29" name="Text 27"/>
          <p:cNvSpPr/>
          <p:nvPr/>
        </p:nvSpPr>
        <p:spPr>
          <a:xfrm>
            <a:off x="708422" y="7286149"/>
            <a:ext cx="13213556" cy="323850"/>
          </a:xfrm>
          <a:prstGeom prst="rect">
            <a:avLst/>
          </a:prstGeom>
          <a:noFill/>
          <a:ln/>
        </p:spPr>
        <p:txBody>
          <a:bodyPr wrap="none" lIns="0" tIns="0" rIns="0" bIns="0" rtlCol="0" anchor="t"/>
          <a:lstStyle/>
          <a:p>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Liên hệ: </a:t>
            </a:r>
            <a:pPr algn="l" indent="0" marL="0">
              <a:lnSpc>
                <a:spcPts val="2550"/>
              </a:lnSpc>
              <a:buNone/>
            </a:pPr>
            <a:r>
              <a:rPr lang="en-US" sz="1550" dirty="0">
                <a:solidFill>
                  <a:srgbClr val="4967E9"/>
                </a:solidFill>
                <a:latin typeface="Nobile" pitchFamily="34" charset="0"/>
                <a:ea typeface="Nobile" pitchFamily="34" charset="-122"/>
                <a:cs typeface="Nobile" pitchFamily="34" charset="-120"/>
              </a:rPr>
              <a:t>IT Support</a:t>
            </a:r>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 </a:t>
            </a:r>
            <a:pPr algn="l" indent="0" marL="0">
              <a:lnSpc>
                <a:spcPts val="2550"/>
              </a:lnSpc>
              <a:buNone/>
            </a:pPr>
            <a:r>
              <a:rPr lang="en-US" sz="1550" dirty="0">
                <a:solidFill>
                  <a:srgbClr val="4967E9"/>
                </a:solidFill>
                <a:latin typeface="Nobile" pitchFamily="34" charset="0"/>
                <a:ea typeface="Nobile" pitchFamily="34" charset="-122"/>
                <a:cs typeface="Nobile" pitchFamily="34" charset="-120"/>
              </a:rPr>
              <a:t>Reception</a:t>
            </a:r>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 </a:t>
            </a:r>
            <a:pPr algn="l" indent="0" marL="0">
              <a:lnSpc>
                <a:spcPts val="2550"/>
              </a:lnSpc>
              <a:buNone/>
            </a:pPr>
            <a:r>
              <a:rPr lang="en-US" sz="1550" dirty="0">
                <a:solidFill>
                  <a:srgbClr val="4967E9"/>
                </a:solidFill>
                <a:latin typeface="Nobile" pitchFamily="34" charset="0"/>
                <a:ea typeface="Nobile" pitchFamily="34" charset="-122"/>
                <a:cs typeface="Nobile" pitchFamily="34" charset="-120"/>
              </a:rPr>
              <a:t>Admin</a:t>
            </a:r>
            <a:pPr algn="l" indent="0" marL="0">
              <a:lnSpc>
                <a:spcPts val="2550"/>
              </a:lnSpc>
              <a:buNone/>
            </a:pPr>
            <a:r>
              <a:rPr lang="en-US" sz="1550" dirty="0">
                <a:solidFill>
                  <a:srgbClr val="404155"/>
                </a:solidFill>
                <a:latin typeface="Nobile" pitchFamily="34" charset="0"/>
                <a:ea typeface="Nobile" pitchFamily="34" charset="-122"/>
                <a:cs typeface="Nobile" pitchFamily="34" charset="-120"/>
              </a:rPr>
              <a: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2025-12-19T16:37:46Z</dcterms:created>
  <dcterms:modified xsi:type="dcterms:W3CDTF">2025-12-19T16:37:46Z</dcterms:modified>
</cp:coreProperties>
</file>